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64" r:id="rId3"/>
    <p:sldId id="265" r:id="rId4"/>
    <p:sldId id="257" r:id="rId5"/>
    <p:sldId id="258" r:id="rId6"/>
    <p:sldId id="817" r:id="rId7"/>
    <p:sldId id="813" r:id="rId8"/>
    <p:sldId id="259" r:id="rId9"/>
    <p:sldId id="810" r:id="rId10"/>
    <p:sldId id="815" r:id="rId11"/>
    <p:sldId id="816" r:id="rId12"/>
    <p:sldId id="260" r:id="rId13"/>
    <p:sldId id="261" r:id="rId14"/>
    <p:sldId id="803" r:id="rId15"/>
    <p:sldId id="804" r:id="rId16"/>
    <p:sldId id="807" r:id="rId17"/>
    <p:sldId id="719" r:id="rId18"/>
    <p:sldId id="721" r:id="rId19"/>
    <p:sldId id="722" r:id="rId20"/>
    <p:sldId id="723" r:id="rId21"/>
    <p:sldId id="724" r:id="rId22"/>
    <p:sldId id="725" r:id="rId23"/>
    <p:sldId id="809" r:id="rId24"/>
    <p:sldId id="726" r:id="rId25"/>
    <p:sldId id="727" r:id="rId26"/>
    <p:sldId id="729" r:id="rId27"/>
    <p:sldId id="730" r:id="rId28"/>
    <p:sldId id="731" r:id="rId29"/>
    <p:sldId id="732" r:id="rId30"/>
    <p:sldId id="733" r:id="rId31"/>
    <p:sldId id="747" r:id="rId32"/>
    <p:sldId id="734" r:id="rId33"/>
    <p:sldId id="735" r:id="rId34"/>
    <p:sldId id="746" r:id="rId35"/>
    <p:sldId id="736" r:id="rId36"/>
    <p:sldId id="737" r:id="rId37"/>
    <p:sldId id="738" r:id="rId38"/>
    <p:sldId id="740" r:id="rId39"/>
    <p:sldId id="739" r:id="rId40"/>
    <p:sldId id="741" r:id="rId41"/>
    <p:sldId id="742" r:id="rId42"/>
    <p:sldId id="800" r:id="rId43"/>
    <p:sldId id="744" r:id="rId44"/>
    <p:sldId id="748" r:id="rId45"/>
    <p:sldId id="808" r:id="rId46"/>
    <p:sldId id="814" r:id="rId47"/>
    <p:sldId id="812" r:id="rId48"/>
    <p:sldId id="806" r:id="rId49"/>
    <p:sldId id="728" r:id="rId50"/>
    <p:sldId id="801" r:id="rId51"/>
    <p:sldId id="811" r:id="rId52"/>
    <p:sldId id="802" r:id="rId53"/>
    <p:sldId id="805" r:id="rId5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94660"/>
  </p:normalViewPr>
  <p:slideViewPr>
    <p:cSldViewPr snapToGrid="0">
      <p:cViewPr varScale="1">
        <p:scale>
          <a:sx n="68" d="100"/>
          <a:sy n="6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58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2AB5EB-B35B-4EFB-99D2-AB565142A40F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BA69DD7-160A-4FF8-BCE6-589A8876F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46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TL starts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69DD7-160A-4FF8-BCE6-589A8876F9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65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Switch to SV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69DD7-160A-4FF8-BCE6-589A8876F9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17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69DD7-160A-4FF8-BCE6-589A8876F9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401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69DD7-160A-4FF8-BCE6-589A8876F93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47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Switch back to TL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69DD7-160A-4FF8-BCE6-589A8876F93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69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69DD7-160A-4FF8-BCE6-589A8876F93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39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Switch back to SV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69DD7-160A-4FF8-BCE6-589A8876F93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9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48B5A-79EC-8BEB-DEB2-D933AF547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A2E2A-0EC1-9C2A-DA1C-7F0B7728A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09A38-C4B3-5C9B-25E0-81F09E747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536CC-BBB4-AF64-3562-5A4C2886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5A45E-EC3B-2BF5-8167-E263F3C0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40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E183C-4D5F-43F7-DD85-64483A1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5BFFF-43F3-EAA4-6CE3-A751B917E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E58B6-3CCA-D333-7592-9505EF652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75F9D-FBC8-C920-FB4D-33611226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EBEBC-C05F-7B99-6415-C5EFA3B28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2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5B70D-6417-5CDE-B28D-65D4AB2B1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C9110-B6DE-0DA1-B306-3610BCDAB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C9BA9-A575-372C-0725-DD10F84B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294A1-3AAA-A657-B198-E1B0C2D3C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223B2-ECBC-C034-9E27-0E134314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24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7F39-36B9-504A-E6C0-3C6BA4F4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95E2B-A0AF-3562-87CD-0CEFDFCF4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F4BF1-3209-8061-5D3D-4D988C8BC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9E717-9DEB-3B40-C667-438F4C92A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5F42A-0DD9-29EB-DB61-402497BC7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49C0BB-E64E-5082-312D-E817ACE8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1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2A41D-1763-5156-9A7C-BB24541F3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2CDCE-428F-841C-05E9-F797C0282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E5C4F-A3F7-8B73-2E2B-A05D14A1F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B22C45-4372-C1EC-FE31-4831AA62F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2F06C-B24F-A0F4-CE9A-01BF6AF042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ACDFF4-5F40-6B22-06D1-F25164BD9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EB108D-9605-F119-AE28-9A77EB779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BCEB75-1D4D-B020-C1D0-55A73EC8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8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54FE-E568-0FA6-746E-FC30158DD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B19777-77DF-6900-D0C8-2A50F7ED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1280E-C745-34DB-7BFF-810747982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0ECF4F-601D-4DED-9F7D-9AA1F8D81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2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4D007-829A-93D8-68FE-8076DFB0D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C64A81-2BA1-4C64-AD88-7F791AB62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46858-2514-A9CA-7B67-E114F93FA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6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316C0-018E-6079-3889-A26877379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94186-6CDC-C595-CEEC-8D05BD74C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D167D-529C-F80B-A65E-4744C9897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652C1F-73F1-7C5C-C534-2EB813B66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4AE8A-280A-8148-18D4-D528761F1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6596F-CF87-FE98-A9D0-309F47FF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1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99E69-EF8C-C66E-2D64-82E59CD4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9CB54D-2005-5272-B0E5-76BA9111C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C8FFA-0D04-86F9-A7A6-9519FA0D1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4A417-52F9-18AE-110C-8792BAE6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7694D-E471-3500-D9B2-5E13DDEE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E1F6C-4D94-470F-F875-EC81692A9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7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3D63-3A9D-F7F4-ADBD-13FDD4D1D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12F16-D049-A156-AAE6-5FB8FAAA8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1827B-1A6B-0A45-1139-23E838A8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97D2-3940-7375-1B69-8321A94BA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13D58-A21C-1B52-FBA3-BD2CAEA8C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0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0E87E5-85EF-E861-7770-B8ABA4B55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A427E-561E-7EF2-B169-23EAF312A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DF46F-FB4B-4671-FC66-0E721EACD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E6532-34E3-E5EA-8E0C-E550EAD7A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DD88C-04A7-B0F0-6D08-B90E04CD4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3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649A52-E0E6-0DC0-4C72-995434CFA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D2124-6892-D896-C20A-49B24D15C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38D97-E059-DE08-B359-FBEF9E6580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1B79B5-FE54-4712-914C-D02D186307E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398AA-03A1-59B7-8572-BE41133333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F9043-0BAE-311B-1D3A-64C15ABA7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E43395-9EB1-4785-9B20-999BA045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0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debunkingdenial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debunkingdenial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price of the expectancy of the past&#10;&#10;AI-generated content may be incorrect.">
            <a:extLst>
              <a:ext uri="{FF2B5EF4-FFF2-40B4-BE49-F238E27FC236}">
                <a16:creationId xmlns:a16="http://schemas.microsoft.com/office/drawing/2014/main" id="{94229E0F-ECA1-E6D9-ACAC-51C77E688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86" y="1758446"/>
            <a:ext cx="6197346" cy="41737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3CF9E2-7DBD-9AF5-A216-3CA7C7CBC564}"/>
              </a:ext>
            </a:extLst>
          </p:cNvPr>
          <p:cNvSpPr txBox="1"/>
          <p:nvPr/>
        </p:nvSpPr>
        <p:spPr>
          <a:xfrm>
            <a:off x="316089" y="310896"/>
            <a:ext cx="11559821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Live Free AND Die: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Why are Voters in “Red” Counties Dying Younger Than in “Blue” Counties?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569326-932A-F8C8-958D-7D709AF6325F}"/>
              </a:ext>
            </a:extLst>
          </p:cNvPr>
          <p:cNvSpPr txBox="1"/>
          <p:nvPr/>
        </p:nvSpPr>
        <p:spPr>
          <a:xfrm>
            <a:off x="7040880" y="2359152"/>
            <a:ext cx="469163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Tim Londergan and Steve Vigdor</a:t>
            </a:r>
          </a:p>
          <a:p>
            <a:pPr algn="ctr"/>
            <a:r>
              <a:rPr lang="en-US" sz="2400" dirty="0"/>
              <a:t>Traveling University </a:t>
            </a:r>
          </a:p>
          <a:p>
            <a:pPr algn="ctr"/>
            <a:r>
              <a:rPr lang="en-US" sz="2400" dirty="0"/>
              <a:t>October 18,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72DB67-2915-DE6E-D17F-76F9E63DC630}"/>
              </a:ext>
            </a:extLst>
          </p:cNvPr>
          <p:cNvSpPr txBox="1"/>
          <p:nvPr/>
        </p:nvSpPr>
        <p:spPr>
          <a:xfrm>
            <a:off x="7040880" y="3623845"/>
            <a:ext cx="4691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Based on our evidence-based, data-rich blog posts at: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hlinkClick r:id="rId4"/>
              </a:rPr>
              <a:t>www.debunkingdenial.com</a:t>
            </a:r>
            <a:endParaRPr lang="en-US" sz="2400" b="1" dirty="0">
              <a:solidFill>
                <a:srgbClr val="0070C0"/>
              </a:solidFill>
            </a:endParaRPr>
          </a:p>
          <a:p>
            <a:pPr algn="ctr"/>
            <a:endParaRPr lang="en-US" sz="2400" b="1" dirty="0">
              <a:solidFill>
                <a:srgbClr val="0070C0"/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See especially: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Live Free AND Die; The Diploma Divide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1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56D0EA-D067-850F-E2D7-8A2F2304B0F8}"/>
              </a:ext>
            </a:extLst>
          </p:cNvPr>
          <p:cNvSpPr txBox="1"/>
          <p:nvPr/>
        </p:nvSpPr>
        <p:spPr>
          <a:xfrm>
            <a:off x="1186951" y="1902350"/>
            <a:ext cx="9818099" cy="255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999" b="1" dirty="0">
                <a:latin typeface="Calibri" panose="020F0502020204030204" pitchFamily="34" charset="0"/>
                <a:cs typeface="Calibri" panose="020F0502020204030204" pitchFamily="34" charset="0"/>
              </a:rPr>
              <a:t>DISCLAIMER: </a:t>
            </a:r>
            <a:r>
              <a:rPr lang="en-US" sz="3999" dirty="0">
                <a:latin typeface="Calibri" panose="020F0502020204030204" pitchFamily="34" charset="0"/>
                <a:cs typeface="Calibri" panose="020F0502020204030204" pitchFamily="34" charset="0"/>
              </a:rPr>
              <a:t>The views expressed in these videos and on our blog site are our own, and do not represent positions taken by Indiana University.</a:t>
            </a:r>
            <a:endParaRPr lang="en-US" sz="3999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047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BE51E44-4C42-EE17-EE67-71F9949D61D4}"/>
              </a:ext>
            </a:extLst>
          </p:cNvPr>
          <p:cNvGrpSpPr/>
          <p:nvPr/>
        </p:nvGrpSpPr>
        <p:grpSpPr>
          <a:xfrm>
            <a:off x="94435" y="267531"/>
            <a:ext cx="12021414" cy="6534381"/>
            <a:chOff x="94435" y="267531"/>
            <a:chExt cx="12021414" cy="6534381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E2291440-F876-FFCD-A150-EF8743E23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169" y="267531"/>
              <a:ext cx="10927619" cy="10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17486" tIns="108742" rIns="217486" bIns="108742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Vigdor/Londergan Science Blog: </a:t>
              </a:r>
              <a:r>
                <a:rPr lang="en-US" altLang="en-US" sz="2800" dirty="0">
                  <a:solidFill>
                    <a:srgbClr val="C00000"/>
                  </a:solidFill>
                  <a:latin typeface="Tahoma" panose="020B0604030504040204" pitchFamily="34" charset="0"/>
                </a:rPr>
                <a:t>“Debunking Denial”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C00000"/>
                  </a:solidFill>
                  <a:latin typeface="Tahoma" panose="020B0604030504040204" pitchFamily="34" charset="0"/>
                  <a:hlinkClick r:id="rId2"/>
                </a:rPr>
                <a:t>www.debunkingdenial.com</a:t>
              </a:r>
              <a:r>
                <a:rPr lang="en-US" altLang="en-US" sz="2800" b="1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dirty="0">
                  <a:solidFill>
                    <a:srgbClr val="0070C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 dirty="0">
                <a:solidFill>
                  <a:srgbClr val="0070C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DB23EE4-5141-08B7-BA9C-5F34C23F7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2831" y="1396332"/>
              <a:ext cx="9610889" cy="54055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E6C4B2-4F63-3807-1FEF-46C55B200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03430" y="818847"/>
              <a:ext cx="2512419" cy="2932936"/>
            </a:xfrm>
            <a:prstGeom prst="rect">
              <a:avLst/>
            </a:prstGeom>
          </p:spPr>
        </p:pic>
        <p:pic>
          <p:nvPicPr>
            <p:cNvPr id="7" name="Picture 6" descr="A person smiling at the camera&#10;&#10;AI-generated content may be incorrect.">
              <a:extLst>
                <a:ext uri="{FF2B5EF4-FFF2-40B4-BE49-F238E27FC236}">
                  <a16:creationId xmlns:a16="http://schemas.microsoft.com/office/drawing/2014/main" id="{D25303FE-BFC1-8ED8-404B-FD0560446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35" y="767069"/>
              <a:ext cx="2847234" cy="2932936"/>
            </a:xfrm>
            <a:prstGeom prst="ellipse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7944FB-1932-1876-3275-37F1ED96C6D1}"/>
              </a:ext>
            </a:extLst>
          </p:cNvPr>
          <p:cNvGrpSpPr/>
          <p:nvPr/>
        </p:nvGrpSpPr>
        <p:grpSpPr>
          <a:xfrm>
            <a:off x="2944368" y="1316736"/>
            <a:ext cx="7915271" cy="5632311"/>
            <a:chOff x="2944368" y="1316736"/>
            <a:chExt cx="7915271" cy="563231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A0F0D9-67CD-402E-D204-F8CF3F58C9F6}"/>
                </a:ext>
              </a:extLst>
            </p:cNvPr>
            <p:cNvSpPr txBox="1"/>
            <p:nvPr/>
          </p:nvSpPr>
          <p:spPr>
            <a:xfrm>
              <a:off x="2944368" y="1316736"/>
              <a:ext cx="3730752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Categories covered:</a:t>
              </a:r>
            </a:p>
            <a:p>
              <a:r>
                <a:rPr lang="en-US" sz="2400" dirty="0"/>
                <a:t>Bad Science</a:t>
              </a:r>
            </a:p>
            <a:p>
              <a:r>
                <a:rPr lang="en-US" sz="2400" dirty="0"/>
                <a:t>Brain Science &amp;   </a:t>
              </a:r>
            </a:p>
            <a:p>
              <a:r>
                <a:rPr lang="en-US" sz="2400" dirty="0"/>
                <a:t>                    Brainwashing</a:t>
              </a:r>
            </a:p>
            <a:p>
              <a:r>
                <a:rPr lang="en-US" sz="2400" dirty="0"/>
                <a:t>Climate change</a:t>
              </a:r>
            </a:p>
            <a:p>
              <a:r>
                <a:rPr lang="en-US" sz="2400" dirty="0"/>
                <a:t>Conspiracy theories</a:t>
              </a:r>
            </a:p>
            <a:p>
              <a:r>
                <a:rPr lang="en-US" sz="2400" dirty="0"/>
                <a:t>Cosmology &amp; Astrophysics</a:t>
              </a:r>
            </a:p>
            <a:p>
              <a:r>
                <a:rPr lang="en-US" sz="2400" dirty="0"/>
                <a:t>Critical thinking</a:t>
              </a:r>
            </a:p>
            <a:p>
              <a:r>
                <a:rPr lang="en-US" sz="2400" dirty="0"/>
                <a:t>Cyber issues</a:t>
              </a:r>
            </a:p>
            <a:p>
              <a:r>
                <a:rPr lang="en-US" sz="2400" b="1" dirty="0">
                  <a:solidFill>
                    <a:srgbClr val="FF0000"/>
                  </a:solidFill>
                </a:rPr>
                <a:t>Demographics</a:t>
              </a:r>
            </a:p>
            <a:p>
              <a:r>
                <a:rPr lang="en-US" sz="2400" dirty="0"/>
                <a:t>Education</a:t>
              </a:r>
            </a:p>
            <a:p>
              <a:r>
                <a:rPr lang="en-US" sz="2400" dirty="0"/>
                <a:t>Elections</a:t>
              </a:r>
            </a:p>
            <a:p>
              <a:r>
                <a:rPr lang="en-US" sz="2400" dirty="0"/>
                <a:t>Energy production</a:t>
              </a:r>
            </a:p>
            <a:p>
              <a:r>
                <a:rPr lang="en-US" sz="2400" dirty="0"/>
                <a:t>Environment</a:t>
              </a:r>
            </a:p>
            <a:p>
              <a:r>
                <a:rPr lang="en-US" sz="2400" dirty="0"/>
                <a:t>Evolution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A7C656-15BD-D41E-A496-F54502411EFF}"/>
                </a:ext>
              </a:extLst>
            </p:cNvPr>
            <p:cNvSpPr txBox="1"/>
            <p:nvPr/>
          </p:nvSpPr>
          <p:spPr>
            <a:xfrm>
              <a:off x="6491595" y="1854626"/>
              <a:ext cx="4368044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Genes &amp; Genetic</a:t>
              </a:r>
            </a:p>
            <a:p>
              <a:r>
                <a:rPr lang="en-US" sz="2400" dirty="0"/>
                <a:t>                   Engineering</a:t>
              </a:r>
            </a:p>
            <a:p>
              <a:r>
                <a:rPr lang="en-US" sz="2400" dirty="0"/>
                <a:t>Gun violence</a:t>
              </a:r>
            </a:p>
            <a:p>
              <a:r>
                <a:rPr lang="en-US" sz="2400" dirty="0"/>
                <a:t>Human Sexuality</a:t>
              </a:r>
            </a:p>
            <a:p>
              <a:r>
                <a:rPr lang="en-US" sz="2400" dirty="0"/>
                <a:t>Medicine, COVID, &amp;</a:t>
              </a:r>
            </a:p>
            <a:p>
              <a:r>
                <a:rPr lang="en-US" sz="2400" dirty="0"/>
                <a:t>                 Vaccinations</a:t>
              </a:r>
            </a:p>
            <a:p>
              <a:r>
                <a:rPr lang="en-US" sz="2400" dirty="0"/>
                <a:t>Miscellany</a:t>
              </a:r>
            </a:p>
            <a:p>
              <a:r>
                <a:rPr lang="en-US" sz="2400" dirty="0"/>
                <a:t>Network science</a:t>
              </a:r>
            </a:p>
            <a:p>
              <a:r>
                <a:rPr lang="en-US" sz="2400" dirty="0"/>
                <a:t>“New Age” hoaxes</a:t>
              </a:r>
            </a:p>
            <a:p>
              <a:r>
                <a:rPr lang="en-US" sz="2400" dirty="0"/>
                <a:t>Ozone layer</a:t>
              </a:r>
            </a:p>
            <a:p>
              <a:r>
                <a:rPr lang="en-US" sz="2400" b="1" dirty="0">
                  <a:solidFill>
                    <a:srgbClr val="FF0000"/>
                  </a:solidFill>
                </a:rPr>
                <a:t>Partisan divides over science</a:t>
              </a:r>
            </a:p>
            <a:p>
              <a:r>
                <a:rPr lang="en-US" sz="2400" dirty="0"/>
                <a:t>Scientific breakthroughs</a:t>
              </a:r>
            </a:p>
            <a:p>
              <a:r>
                <a:rPr lang="en-US" sz="2400" dirty="0"/>
                <a:t>Toxic 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731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0B591F-E899-D49F-C9CF-DB4291CB6F25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Outline of Presentation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F986DF-1480-8485-B553-87EDFA1B3A11}"/>
              </a:ext>
            </a:extLst>
          </p:cNvPr>
          <p:cNvSpPr txBox="1"/>
          <p:nvPr/>
        </p:nvSpPr>
        <p:spPr>
          <a:xfrm>
            <a:off x="701040" y="1261872"/>
            <a:ext cx="10789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800" b="1" dirty="0"/>
              <a:t>Why life expectancy is increasing worldwide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rgbClr val="0070C0"/>
                </a:solidFill>
              </a:rPr>
              <a:t>The evidence of a growing partisan mortality and education gap in the U.S.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rgbClr val="7030A0"/>
                </a:solidFill>
              </a:rPr>
              <a:t>The impact of COVID-19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rgbClr val="FF0000"/>
                </a:solidFill>
              </a:rPr>
              <a:t>Chronic disease prevalence in the U.S.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/>
              <a:t>The impact of state government control, laws, and attitudes: 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b="1" dirty="0"/>
              <a:t>Smoking restrictions and lung cancer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b="1" dirty="0"/>
              <a:t>Gun laws and firearm deaths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b="1" dirty="0"/>
              <a:t>Abortion laws and maternal and infant mortality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b="1" dirty="0"/>
              <a:t>Medicaid expansion &amp; cuts; medical infrastructure</a:t>
            </a:r>
          </a:p>
          <a:p>
            <a:pPr marL="1028700" lvl="1" indent="-571500">
              <a:buFont typeface="+mj-lt"/>
              <a:buAutoNum type="alphaUcPeriod"/>
            </a:pPr>
            <a:r>
              <a:rPr lang="en-US" sz="2800" b="1" dirty="0"/>
              <a:t>Vaccine hesitancy – impact of RFK, Jr.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F6362-6AA0-D531-22BB-BA72EA6E457E}"/>
              </a:ext>
            </a:extLst>
          </p:cNvPr>
          <p:cNvSpPr txBox="1"/>
          <p:nvPr/>
        </p:nvSpPr>
        <p:spPr>
          <a:xfrm>
            <a:off x="701040" y="5991198"/>
            <a:ext cx="1054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+mj-lt"/>
              <a:buAutoNum type="romanUcPeriod" startAt="6"/>
            </a:pPr>
            <a:r>
              <a:rPr lang="en-US" sz="2800" b="1" dirty="0">
                <a:solidFill>
                  <a:srgbClr val="7030A0"/>
                </a:solidFill>
              </a:rPr>
              <a:t>Future Trends and Summary</a:t>
            </a:r>
          </a:p>
        </p:txBody>
      </p:sp>
    </p:spTree>
    <p:extLst>
      <p:ext uri="{BB962C8B-B14F-4D97-AF65-F5344CB8AC3E}">
        <p14:creationId xmlns:p14="http://schemas.microsoft.com/office/powerpoint/2010/main" val="3246869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B6BE2B-AD9B-2055-3425-E68394603AAA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Life Expectancy Has Been Generally Increasing Worldwide</a:t>
            </a:r>
          </a:p>
        </p:txBody>
      </p:sp>
      <p:pic>
        <p:nvPicPr>
          <p:cNvPr id="4" name="Picture 3" descr="A graph of a graph showing the growth of a company&#10;&#10;AI-generated content may be incorrect.">
            <a:extLst>
              <a:ext uri="{FF2B5EF4-FFF2-40B4-BE49-F238E27FC236}">
                <a16:creationId xmlns:a16="http://schemas.microsoft.com/office/drawing/2014/main" id="{6F9B87C7-16DF-5E92-9AEA-48080D7B8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117818"/>
            <a:ext cx="6856060" cy="55755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B50CF6-8F7C-A0CE-8CDA-7DCD3331B984}"/>
              </a:ext>
            </a:extLst>
          </p:cNvPr>
          <p:cNvSpPr txBox="1"/>
          <p:nvPr/>
        </p:nvSpPr>
        <p:spPr>
          <a:xfrm>
            <a:off x="450248" y="1117818"/>
            <a:ext cx="4370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Most important reasons: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Improved vaccines and medical treatments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air and water quality (EPA in US)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personal hygiene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nutrition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Improved access to hospitals and healthcare insurance (Medicare, Medicaid, and Obamacare in US)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education</a:t>
            </a:r>
          </a:p>
        </p:txBody>
      </p:sp>
    </p:spTree>
    <p:extLst>
      <p:ext uri="{BB962C8B-B14F-4D97-AF65-F5344CB8AC3E}">
        <p14:creationId xmlns:p14="http://schemas.microsoft.com/office/powerpoint/2010/main" val="1216036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7E5627-AEE4-2C79-5610-5CDFCBEA3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77" y="1165247"/>
            <a:ext cx="7712108" cy="36731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C97170-AC1F-6E18-4D78-46CEBB827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7349" y="0"/>
            <a:ext cx="335541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E45ED1-BA9B-6E5C-C9C3-4290FD141DED}"/>
              </a:ext>
            </a:extLst>
          </p:cNvPr>
          <p:cNvSpPr txBox="1"/>
          <p:nvPr/>
        </p:nvSpPr>
        <p:spPr>
          <a:xfrm>
            <a:off x="598579" y="305026"/>
            <a:ext cx="782207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 the U.S. is Falling Behind OECD Countries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9C1014-7AB1-A6E0-BD9C-FE9AE7FD7563}"/>
              </a:ext>
            </a:extLst>
          </p:cNvPr>
          <p:cNvSpPr txBox="1"/>
          <p:nvPr/>
        </p:nvSpPr>
        <p:spPr>
          <a:xfrm>
            <a:off x="598579" y="5080000"/>
            <a:ext cx="8018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U.S. currently ranks #30 out of 38 OECD countries in life expectancy, despite spending 2.5 x OECD per capita average on healthcare.</a:t>
            </a:r>
          </a:p>
        </p:txBody>
      </p:sp>
    </p:spTree>
    <p:extLst>
      <p:ext uri="{BB962C8B-B14F-4D97-AF65-F5344CB8AC3E}">
        <p14:creationId xmlns:p14="http://schemas.microsoft.com/office/powerpoint/2010/main" val="272973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11B9D7-7EEA-580D-B1FD-B0DEBFA98B52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U.S. Life Expectancy Strongly Correlated with Income and Education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E7939-834D-9B7D-5129-C9362FDBB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1" y="1292139"/>
            <a:ext cx="5774188" cy="40419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44E0FA-99B5-A32E-09EA-5A5E1B9BB09A}"/>
              </a:ext>
            </a:extLst>
          </p:cNvPr>
          <p:cNvSpPr txBox="1"/>
          <p:nvPr/>
        </p:nvSpPr>
        <p:spPr>
          <a:xfrm>
            <a:off x="1052623" y="1354652"/>
            <a:ext cx="3871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Expected age at death for US 40-year olds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A073B7-7E1D-9042-0568-EB448F226C3A}"/>
              </a:ext>
            </a:extLst>
          </p:cNvPr>
          <p:cNvSpPr txBox="1"/>
          <p:nvPr/>
        </p:nvSpPr>
        <p:spPr>
          <a:xfrm>
            <a:off x="593231" y="5642955"/>
            <a:ext cx="11005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Higher income </a:t>
            </a:r>
            <a:r>
              <a:rPr lang="en-US" sz="2400" dirty="0">
                <a:solidFill>
                  <a:srgbClr val="7030A0"/>
                </a:solidFill>
                <a:sym typeface="Symbol" panose="05050102010706020507" pitchFamily="18" charset="2"/>
              </a:rPr>
              <a:t> access to higher quality healthcare (no Natl. Health Service) </a:t>
            </a:r>
            <a:r>
              <a:rPr lang="en-US" sz="2400" dirty="0">
                <a:solidFill>
                  <a:srgbClr val="0070C0"/>
                </a:solidFill>
                <a:sym typeface="Symbol" panose="05050102010706020507" pitchFamily="18" charset="2"/>
              </a:rPr>
              <a:t>College grad  Better health info, less dangerous jobs, remote work during COVID</a:t>
            </a:r>
            <a:endParaRPr lang="en-US" sz="2400" dirty="0">
              <a:solidFill>
                <a:srgbClr val="7030A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C57782-EF1F-5A39-06E4-C7F8BB6ACACD}"/>
              </a:ext>
            </a:extLst>
          </p:cNvPr>
          <p:cNvGrpSpPr/>
          <p:nvPr/>
        </p:nvGrpSpPr>
        <p:grpSpPr>
          <a:xfrm>
            <a:off x="6469730" y="1141625"/>
            <a:ext cx="4947947" cy="4280973"/>
            <a:chOff x="6469730" y="1141625"/>
            <a:chExt cx="4947947" cy="42809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38DD614-1035-399F-021C-7C0926890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07"/>
            <a:stretch>
              <a:fillRect/>
            </a:stretch>
          </p:blipFill>
          <p:spPr>
            <a:xfrm>
              <a:off x="6469730" y="1141625"/>
              <a:ext cx="4751426" cy="388535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F820D2-CF42-5748-AF36-D660660C8A31}"/>
                </a:ext>
              </a:extLst>
            </p:cNvPr>
            <p:cNvSpPr txBox="1"/>
            <p:nvPr/>
          </p:nvSpPr>
          <p:spPr>
            <a:xfrm>
              <a:off x="7089422" y="4899378"/>
              <a:ext cx="43282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2000                2005                2010                 2015           2019</a:t>
              </a:r>
            </a:p>
            <a:p>
              <a:r>
                <a:rPr lang="en-US" sz="1400" dirty="0"/>
                <a:t>                                                      Year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376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87C5838-B092-8D8C-2F97-E4849893CB2C}"/>
              </a:ext>
            </a:extLst>
          </p:cNvPr>
          <p:cNvGrpSpPr/>
          <p:nvPr/>
        </p:nvGrpSpPr>
        <p:grpSpPr>
          <a:xfrm>
            <a:off x="5744974" y="1216252"/>
            <a:ext cx="6258798" cy="5515745"/>
            <a:chOff x="5744974" y="1216252"/>
            <a:chExt cx="6258798" cy="5515745"/>
          </a:xfrm>
        </p:grpSpPr>
        <p:pic>
          <p:nvPicPr>
            <p:cNvPr id="4" name="Picture 3" descr="A graph of the number of states in the united states&#10;&#10;AI-generated content may be incorrect.">
              <a:extLst>
                <a:ext uri="{FF2B5EF4-FFF2-40B4-BE49-F238E27FC236}">
                  <a16:creationId xmlns:a16="http://schemas.microsoft.com/office/drawing/2014/main" id="{C672AB46-6564-F3EF-2A59-12229F3A4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4974" y="1216252"/>
              <a:ext cx="6258798" cy="551574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EF2B841-EAFB-E3DD-2EA5-77A2EA2C6956}"/>
                </a:ext>
              </a:extLst>
            </p:cNvPr>
            <p:cNvSpPr txBox="1"/>
            <p:nvPr/>
          </p:nvSpPr>
          <p:spPr>
            <a:xfrm rot="927613">
              <a:off x="7935686" y="5551716"/>
              <a:ext cx="25437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“Hispanic paradox”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D13B839-4555-D7E0-2D93-34D048FF2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4164"/>
            <a:ext cx="6125430" cy="36581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DFF273-15E5-EA3B-B3D9-90D14393647D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there is an </a:t>
            </a:r>
            <a:r>
              <a:rPr lang="en-US" sz="28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partisan mortality gap in the U.S.</a:t>
            </a:r>
          </a:p>
        </p:txBody>
      </p:sp>
      <p:pic>
        <p:nvPicPr>
          <p:cNvPr id="6" name="Picture 5" descr="A graph of the number of states in the united states&#10;&#10;AI-generated content may be incorrect.">
            <a:extLst>
              <a:ext uri="{FF2B5EF4-FFF2-40B4-BE49-F238E27FC236}">
                <a16:creationId xmlns:a16="http://schemas.microsoft.com/office/drawing/2014/main" id="{4BAD3AC7-6EEE-67CD-5BE4-7D69F1F46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252"/>
            <a:ext cx="7060989" cy="35075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ABBF9B-9179-6F18-7EB0-688737460967}"/>
              </a:ext>
            </a:extLst>
          </p:cNvPr>
          <p:cNvSpPr txBox="1"/>
          <p:nvPr/>
        </p:nvSpPr>
        <p:spPr>
          <a:xfrm>
            <a:off x="555168" y="5032768"/>
            <a:ext cx="5189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Death rates are higher in Republican-voting counties than in Democrat-voting counties.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 is largest among white voters of both sexes.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40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0F5591-7FF2-B5A3-E7F7-835620838D8E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Mortality Rates are Correlated with </a:t>
            </a:r>
            <a:r>
              <a:rPr lang="en-US" sz="28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Educational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9D3D9-F6FA-34C7-9C29-208658DCAA08}"/>
              </a:ext>
            </a:extLst>
          </p:cNvPr>
          <p:cNvSpPr txBox="1"/>
          <p:nvPr/>
        </p:nvSpPr>
        <p:spPr>
          <a:xfrm>
            <a:off x="5855336" y="1114690"/>
            <a:ext cx="2948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J.H. Bor, </a:t>
            </a:r>
            <a:r>
              <a:rPr lang="en-US" sz="2400" i="1" dirty="0"/>
              <a:t>et al., </a:t>
            </a:r>
            <a:r>
              <a:rPr lang="en-US" sz="2400" dirty="0"/>
              <a:t>National Bureau of Economic Research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393BCF-D07D-2492-8FC6-B7BEC4832B27}"/>
              </a:ext>
            </a:extLst>
          </p:cNvPr>
          <p:cNvSpPr txBox="1"/>
          <p:nvPr/>
        </p:nvSpPr>
        <p:spPr>
          <a:xfrm>
            <a:off x="8868025" y="1114690"/>
            <a:ext cx="29484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Each point averages over counties containing ~5% of US population.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0602CD-53C7-D16F-1E73-BB6A1F10F537}"/>
              </a:ext>
            </a:extLst>
          </p:cNvPr>
          <p:cNvSpPr txBox="1"/>
          <p:nvPr/>
        </p:nvSpPr>
        <p:spPr>
          <a:xfrm>
            <a:off x="8868025" y="2828835"/>
            <a:ext cx="2948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The correlation has grown stronger during 21</a:t>
            </a:r>
            <a:r>
              <a:rPr lang="en-US" sz="2400" baseline="30000" dirty="0">
                <a:solidFill>
                  <a:srgbClr val="7030A0"/>
                </a:solidFill>
              </a:rPr>
              <a:t>st</a:t>
            </a:r>
            <a:r>
              <a:rPr lang="en-US" sz="2400" dirty="0">
                <a:solidFill>
                  <a:srgbClr val="7030A0"/>
                </a:solidFill>
              </a:rPr>
              <a:t> century.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3BCF77-1EB8-8205-A8D4-ECAD02D8DFC3}"/>
              </a:ext>
            </a:extLst>
          </p:cNvPr>
          <p:cNvSpPr txBox="1"/>
          <p:nvPr/>
        </p:nvSpPr>
        <p:spPr>
          <a:xfrm rot="16200000">
            <a:off x="-2038321" y="3059533"/>
            <a:ext cx="5135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All-cause mortality rate per 100,000 (age- and sex-adjusted)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E2A160-4F19-1D3E-5E96-9A8CAEE6A004}"/>
              </a:ext>
            </a:extLst>
          </p:cNvPr>
          <p:cNvGrpSpPr/>
          <p:nvPr/>
        </p:nvGrpSpPr>
        <p:grpSpPr>
          <a:xfrm>
            <a:off x="743922" y="1052117"/>
            <a:ext cx="8173591" cy="5668166"/>
            <a:chOff x="743922" y="1052117"/>
            <a:chExt cx="8173591" cy="566816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46C8FD9-AA00-7A22-C0F7-3AB12C564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922" y="1052117"/>
              <a:ext cx="8173591" cy="566816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6FC81E0-5FA4-4A1D-1DE8-97E72B718AEA}"/>
                </a:ext>
              </a:extLst>
            </p:cNvPr>
            <p:cNvSpPr txBox="1"/>
            <p:nvPr/>
          </p:nvSpPr>
          <p:spPr>
            <a:xfrm>
              <a:off x="1388533" y="5949244"/>
              <a:ext cx="6705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Share of local population with college degrees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5700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8994DD-CD8C-8FCA-9901-DE28DD2FA470}"/>
              </a:ext>
            </a:extLst>
          </p:cNvPr>
          <p:cNvSpPr txBox="1"/>
          <p:nvPr/>
        </p:nvSpPr>
        <p:spPr>
          <a:xfrm>
            <a:off x="701040" y="384048"/>
            <a:ext cx="1078992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Growing Partisan Mortality Gap Tracks With Growing Partisan College Education Gap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830189-01A2-A511-1207-4489A7950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50" y="1448743"/>
            <a:ext cx="6061267" cy="39746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A131A5-9D97-2028-D523-089B7BBEAE9B}"/>
              </a:ext>
            </a:extLst>
          </p:cNvPr>
          <p:cNvSpPr txBox="1"/>
          <p:nvPr/>
        </p:nvSpPr>
        <p:spPr>
          <a:xfrm>
            <a:off x="3173641" y="5698314"/>
            <a:ext cx="6433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But education level </a:t>
            </a:r>
            <a:r>
              <a:rPr lang="en-US" sz="2400" b="1" dirty="0">
                <a:solidFill>
                  <a:srgbClr val="FF0000"/>
                </a:solidFill>
              </a:rPr>
              <a:t>does not </a:t>
            </a:r>
            <a:r>
              <a:rPr lang="en-US" sz="2400" dirty="0">
                <a:solidFill>
                  <a:srgbClr val="FF0000"/>
                </a:solidFill>
              </a:rPr>
              <a:t>account for all of the partisan mortality gap.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DF32AB-818F-BD45-DF37-0C9A62448082}"/>
              </a:ext>
            </a:extLst>
          </p:cNvPr>
          <p:cNvGrpSpPr/>
          <p:nvPr/>
        </p:nvGrpSpPr>
        <p:grpSpPr>
          <a:xfrm>
            <a:off x="6666613" y="1459376"/>
            <a:ext cx="5334462" cy="4074654"/>
            <a:chOff x="6666613" y="1459376"/>
            <a:chExt cx="5334462" cy="40746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137A2F7-7E0D-D10F-4B4D-EC14B69A7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6613" y="2028526"/>
              <a:ext cx="5334462" cy="350550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398DA3-ADD6-CD5B-B35A-4234E09BAE62}"/>
                </a:ext>
              </a:extLst>
            </p:cNvPr>
            <p:cNvSpPr txBox="1"/>
            <p:nvPr/>
          </p:nvSpPr>
          <p:spPr>
            <a:xfrm>
              <a:off x="7101011" y="1459376"/>
              <a:ext cx="4657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Net party identification </a:t>
              </a:r>
              <a:r>
                <a:rPr lang="en-US" sz="1600" dirty="0"/>
                <a:t>(Dem% - Rep%) by family income and education among whites in 2020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BDE0A5-72CA-57EB-A603-33841DFFEB30}"/>
                </a:ext>
              </a:extLst>
            </p:cNvPr>
            <p:cNvSpPr txBox="1"/>
            <p:nvPr/>
          </p:nvSpPr>
          <p:spPr>
            <a:xfrm>
              <a:off x="7691117" y="3020776"/>
              <a:ext cx="3249785" cy="64633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The diploma divide is present across all family income levels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139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4A64247-CD0B-DDB5-526C-2315CA84A300}"/>
              </a:ext>
            </a:extLst>
          </p:cNvPr>
          <p:cNvGrpSpPr/>
          <p:nvPr/>
        </p:nvGrpSpPr>
        <p:grpSpPr>
          <a:xfrm>
            <a:off x="439189" y="1012176"/>
            <a:ext cx="7859222" cy="5563376"/>
            <a:chOff x="439189" y="1012176"/>
            <a:chExt cx="7859222" cy="556337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F00AADC-7EC8-75B6-B8D6-C80FE3107B72}"/>
                </a:ext>
              </a:extLst>
            </p:cNvPr>
            <p:cNvGrpSpPr/>
            <p:nvPr/>
          </p:nvGrpSpPr>
          <p:grpSpPr>
            <a:xfrm>
              <a:off x="439189" y="1012176"/>
              <a:ext cx="7859222" cy="5563376"/>
              <a:chOff x="439189" y="1012176"/>
              <a:chExt cx="7859222" cy="556337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02C8A598-04A6-4D2B-EF75-E25A7E1892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189" y="1012176"/>
                <a:ext cx="7859222" cy="5563376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F990C4E-AB6A-6F96-2809-6F961F7A506E}"/>
                  </a:ext>
                </a:extLst>
              </p:cNvPr>
              <p:cNvSpPr txBox="1"/>
              <p:nvPr/>
            </p:nvSpPr>
            <p:spPr>
              <a:xfrm>
                <a:off x="857956" y="4609175"/>
                <a:ext cx="50235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Red and orange: Hot spots for college grad clustering</a:t>
                </a:r>
              </a:p>
              <a:p>
                <a:r>
                  <a:rPr lang="en-US" sz="1600" dirty="0">
                    <a:solidFill>
                      <a:srgbClr val="0070C0"/>
                    </a:solidFill>
                  </a:rPr>
                  <a:t>Shades of blue: Cold spots for college grad clustering</a:t>
                </a: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7C6DC9C-4523-9775-C4B9-44484BDE0999}"/>
                </a:ext>
              </a:extLst>
            </p:cNvPr>
            <p:cNvSpPr txBox="1"/>
            <p:nvPr/>
          </p:nvSpPr>
          <p:spPr>
            <a:xfrm>
              <a:off x="1241778" y="5193950"/>
              <a:ext cx="47187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“Hot” </a:t>
              </a:r>
              <a:r>
                <a:rPr lang="en-US" dirty="0">
                  <a:solidFill>
                    <a:srgbClr val="0070C0"/>
                  </a:solidFill>
                </a:rPr>
                <a:t>(“cold”) </a:t>
              </a:r>
              <a:r>
                <a:rPr lang="en-US" dirty="0">
                  <a:sym typeface="Symbol" panose="05050102010706020507" pitchFamily="18" charset="2"/>
                </a:rPr>
                <a:t> fraction of college grads is significantly </a:t>
              </a:r>
              <a:r>
                <a:rPr lang="en-US" dirty="0">
                  <a:solidFill>
                    <a:srgbClr val="FF0000"/>
                  </a:solidFill>
                  <a:sym typeface="Symbol" panose="05050102010706020507" pitchFamily="18" charset="2"/>
                </a:rPr>
                <a:t>higher </a:t>
              </a:r>
              <a:r>
                <a:rPr lang="en-US" dirty="0">
                  <a:solidFill>
                    <a:srgbClr val="0070C0"/>
                  </a:solidFill>
                  <a:sym typeface="Symbol" panose="05050102010706020507" pitchFamily="18" charset="2"/>
                </a:rPr>
                <a:t>(lower) </a:t>
              </a:r>
              <a:r>
                <a:rPr lang="en-US" dirty="0">
                  <a:sym typeface="Symbol" panose="05050102010706020507" pitchFamily="18" charset="2"/>
                </a:rPr>
                <a:t>than </a:t>
              </a:r>
              <a:r>
                <a:rPr lang="en-US" dirty="0" err="1">
                  <a:sym typeface="Symbol" panose="05050102010706020507" pitchFamily="18" charset="2"/>
                </a:rPr>
                <a:t>nat’l</a:t>
              </a:r>
              <a:r>
                <a:rPr lang="en-US" dirty="0">
                  <a:sym typeface="Symbol" panose="05050102010706020507" pitchFamily="18" charset="2"/>
                </a:rPr>
                <a:t> average.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B773A0E-7C3E-E354-B6D9-6A6875AF082E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College-Educated Americans Tend to Cluster Geographically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0AD34B-4D67-EAFC-EA7E-ECD902E3E6C4}"/>
              </a:ext>
            </a:extLst>
          </p:cNvPr>
          <p:cNvSpPr txBox="1"/>
          <p:nvPr/>
        </p:nvSpPr>
        <p:spPr>
          <a:xfrm>
            <a:off x="8094132" y="1309511"/>
            <a:ext cx="3872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Clustering results from self- sorting and localization of best jobs.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FD339-B095-142A-9944-E12329C63703}"/>
              </a:ext>
            </a:extLst>
          </p:cNvPr>
          <p:cNvSpPr txBox="1"/>
          <p:nvPr/>
        </p:nvSpPr>
        <p:spPr>
          <a:xfrm>
            <a:off x="8127999" y="4938159"/>
            <a:ext cx="3872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Cold spots for college grads align with geographic regions with worst health outcomes.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71DC1C-C743-0CB2-DBF6-243DB0088D97}"/>
              </a:ext>
            </a:extLst>
          </p:cNvPr>
          <p:cNvSpPr txBox="1"/>
          <p:nvPr/>
        </p:nvSpPr>
        <p:spPr>
          <a:xfrm>
            <a:off x="8150577" y="3747996"/>
            <a:ext cx="375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Hot spots for college grads have best access to high-quality healthcare.</a:t>
            </a:r>
          </a:p>
        </p:txBody>
      </p:sp>
    </p:spTree>
    <p:extLst>
      <p:ext uri="{BB962C8B-B14F-4D97-AF65-F5344CB8AC3E}">
        <p14:creationId xmlns:p14="http://schemas.microsoft.com/office/powerpoint/2010/main" val="52408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3CF892-490D-AFDD-AA1E-A8BAC5B40713}"/>
              </a:ext>
            </a:extLst>
          </p:cNvPr>
          <p:cNvSpPr txBox="1"/>
          <p:nvPr/>
        </p:nvSpPr>
        <p:spPr>
          <a:xfrm>
            <a:off x="701040" y="181261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are significant state-to-state differences in life expectancy: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2C5861-C99E-ED10-E562-95361F0D5144}"/>
              </a:ext>
            </a:extLst>
          </p:cNvPr>
          <p:cNvSpPr txBox="1"/>
          <p:nvPr/>
        </p:nvSpPr>
        <p:spPr>
          <a:xfrm>
            <a:off x="301443" y="1647653"/>
            <a:ext cx="3163568" cy="230832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7.8-year difference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2022 average life expectancies between the highest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(Hawaii)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lowest </a:t>
            </a: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 Virginia)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DDF5BA-539C-1FDE-6EF8-DB0DF1D635A4}"/>
              </a:ext>
            </a:extLst>
          </p:cNvPr>
          <p:cNvSpPr txBox="1"/>
          <p:nvPr/>
        </p:nvSpPr>
        <p:spPr>
          <a:xfrm>
            <a:off x="283088" y="4714815"/>
            <a:ext cx="3163568" cy="12003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Life expectancies: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 States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Lowest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Blue States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Highest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No photo description available.">
            <a:extLst>
              <a:ext uri="{FF2B5EF4-FFF2-40B4-BE49-F238E27FC236}">
                <a16:creationId xmlns:a16="http://schemas.microsoft.com/office/drawing/2014/main" id="{3C480FE7-1043-2A92-9285-8FF6068D2D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59" b="6270"/>
          <a:stretch>
            <a:fillRect/>
          </a:stretch>
        </p:blipFill>
        <p:spPr>
          <a:xfrm>
            <a:off x="4921955" y="736726"/>
            <a:ext cx="5407378" cy="612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80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7DB830-24FA-B8D8-F9C8-EBA2CFBD7CDC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a </a:t>
            </a:r>
            <a:r>
              <a:rPr lang="en-US" sz="28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20-year span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life expectancies among U.S. counties!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54435C-0752-91EA-C33A-DE0DA166CC19}"/>
              </a:ext>
            </a:extLst>
          </p:cNvPr>
          <p:cNvSpPr txBox="1"/>
          <p:nvPr/>
        </p:nvSpPr>
        <p:spPr>
          <a:xfrm>
            <a:off x="8336706" y="1072414"/>
            <a:ext cx="32590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Death rates are regionally high and life expectancy low in Republican-preferring areas in the Deep South and Appalachia (also Native American reservations)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64B4611-A933-A402-930D-64668CFEEBD3}"/>
              </a:ext>
            </a:extLst>
          </p:cNvPr>
          <p:cNvGrpSpPr/>
          <p:nvPr/>
        </p:nvGrpSpPr>
        <p:grpSpPr>
          <a:xfrm>
            <a:off x="492369" y="1072414"/>
            <a:ext cx="7661837" cy="5401538"/>
            <a:chOff x="492369" y="1072414"/>
            <a:chExt cx="7661837" cy="5401538"/>
          </a:xfrm>
        </p:grpSpPr>
        <p:pic>
          <p:nvPicPr>
            <p:cNvPr id="4" name="Picture 3" descr="A map of the united states&#10;&#10;AI-generated content may be incorrect.">
              <a:extLst>
                <a:ext uri="{FF2B5EF4-FFF2-40B4-BE49-F238E27FC236}">
                  <a16:creationId xmlns:a16="http://schemas.microsoft.com/office/drawing/2014/main" id="{4D87CD98-BEEA-CA34-ED99-9453CBE62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369" y="1072414"/>
              <a:ext cx="7661837" cy="5401538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7538EE5-281E-5347-C3F4-DB30F094F223}"/>
                </a:ext>
              </a:extLst>
            </p:cNvPr>
            <p:cNvSpPr txBox="1"/>
            <p:nvPr/>
          </p:nvSpPr>
          <p:spPr>
            <a:xfrm>
              <a:off x="3035808" y="1225296"/>
              <a:ext cx="4809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2020 life expectancy by U.S.  county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472BBEC-2C02-F137-87FF-5B3C14138DC0}"/>
              </a:ext>
            </a:extLst>
          </p:cNvPr>
          <p:cNvSpPr txBox="1"/>
          <p:nvPr/>
        </p:nvSpPr>
        <p:spPr>
          <a:xfrm>
            <a:off x="8440615" y="4202032"/>
            <a:ext cx="32590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Overall mortality rates in the South may be influenced by large Black populations, but what about time-dependence of rates?</a:t>
            </a:r>
          </a:p>
        </p:txBody>
      </p:sp>
    </p:spTree>
    <p:extLst>
      <p:ext uri="{BB962C8B-B14F-4D97-AF65-F5344CB8AC3E}">
        <p14:creationId xmlns:p14="http://schemas.microsoft.com/office/powerpoint/2010/main" val="166030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518D65-6F94-1E1D-4F6E-F241AD45BA15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Smallest Increase in Life Expectancy Occurs in Reliable “Red” States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134410-31C6-04EC-F87D-325A2EA7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81" y="1190847"/>
            <a:ext cx="7922050" cy="55083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19C1C1-A1A4-49DD-26FB-E78F811A7EEC}"/>
              </a:ext>
            </a:extLst>
          </p:cNvPr>
          <p:cNvSpPr txBox="1"/>
          <p:nvPr/>
        </p:nvSpPr>
        <p:spPr>
          <a:xfrm>
            <a:off x="2243470" y="1105783"/>
            <a:ext cx="519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Change in life expectancy 1980 - 2014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D5FC4-6485-4C94-FC75-3F0732C10B0E}"/>
              </a:ext>
            </a:extLst>
          </p:cNvPr>
          <p:cNvSpPr txBox="1"/>
          <p:nvPr/>
        </p:nvSpPr>
        <p:spPr>
          <a:xfrm>
            <a:off x="8070111" y="2090172"/>
            <a:ext cx="41218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Smallest increases in life expectancy have occurred in Louisiana, Mississippi, Alabama, Oklahoma, Arkansas, Kansas, Missouri, Tennessee, Kentucky, and West Virginia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02CB7E-ED65-9508-1121-4ECBA11B15E7}"/>
              </a:ext>
            </a:extLst>
          </p:cNvPr>
          <p:cNvSpPr txBox="1"/>
          <p:nvPr/>
        </p:nvSpPr>
        <p:spPr>
          <a:xfrm>
            <a:off x="8070111" y="4965405"/>
            <a:ext cx="38277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Again, the </a:t>
            </a:r>
            <a:r>
              <a:rPr lang="en-US" sz="2400" b="1" i="1" dirty="0">
                <a:solidFill>
                  <a:srgbClr val="C00000"/>
                </a:solidFill>
              </a:rPr>
              <a:t>growth</a:t>
            </a:r>
            <a:r>
              <a:rPr lang="en-US" sz="2400" dirty="0">
                <a:solidFill>
                  <a:srgbClr val="0070C0"/>
                </a:solidFill>
              </a:rPr>
              <a:t> in mortality gap has occurred mostly among white males and females.</a:t>
            </a:r>
          </a:p>
        </p:txBody>
      </p:sp>
    </p:spTree>
    <p:extLst>
      <p:ext uri="{BB962C8B-B14F-4D97-AF65-F5344CB8AC3E}">
        <p14:creationId xmlns:p14="http://schemas.microsoft.com/office/powerpoint/2010/main" val="2201917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F8EB5E-22B5-41F1-42EF-AFFD336C89AB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Growing Mortality Gap Not Strongly Correlated with Opioid Deaths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6A25E4-77FD-9D58-6FDC-57F51D2FE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4" y="891915"/>
            <a:ext cx="7517008" cy="58065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12D525-DB72-AC43-7CDB-F95E152176EE}"/>
              </a:ext>
            </a:extLst>
          </p:cNvPr>
          <p:cNvSpPr txBox="1"/>
          <p:nvPr/>
        </p:nvSpPr>
        <p:spPr>
          <a:xfrm>
            <a:off x="1246909" y="1122218"/>
            <a:ext cx="5694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Highest opioid death rates in counties colored red and yellow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E0ECCE-B153-DDAE-3FE4-5439FD07B548}"/>
              </a:ext>
            </a:extLst>
          </p:cNvPr>
          <p:cNvSpPr txBox="1"/>
          <p:nvPr/>
        </p:nvSpPr>
        <p:spPr>
          <a:xfrm>
            <a:off x="7332511" y="1132609"/>
            <a:ext cx="43537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2020 book </a:t>
            </a:r>
            <a:r>
              <a:rPr lang="en-US" sz="2400" i="1" dirty="0"/>
              <a:t>Deaths of Despair and the Future of Capitalism, </a:t>
            </a:r>
            <a:r>
              <a:rPr lang="en-US" sz="2400" dirty="0"/>
              <a:t>Case &amp; Deaton attribute rising deaths from suicide, drugs, and alcohol to despair among white, middle-aged American males without a college degree.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76162D-6245-6B7F-DC1A-1E365B99D9DB}"/>
              </a:ext>
            </a:extLst>
          </p:cNvPr>
          <p:cNvSpPr txBox="1"/>
          <p:nvPr/>
        </p:nvSpPr>
        <p:spPr>
          <a:xfrm>
            <a:off x="7332511" y="3893258"/>
            <a:ext cx="46397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While such males often vote Republican, these factors are secondary contributors to overall mortality,  inconsistent with the dominant geographic distribution and gender-independence of the growing partisan mortality gap.</a:t>
            </a:r>
          </a:p>
        </p:txBody>
      </p:sp>
    </p:spTree>
    <p:extLst>
      <p:ext uri="{BB962C8B-B14F-4D97-AF65-F5344CB8AC3E}">
        <p14:creationId xmlns:p14="http://schemas.microsoft.com/office/powerpoint/2010/main" val="274468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9C7607-33EB-F2BC-E039-967DC59DC69A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Leading Causes of American Deaths Pre-COVID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0F909F-F0A8-E98E-BE17-4163016FA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092" y="1205346"/>
            <a:ext cx="8725672" cy="4166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6193E8-D977-AA49-EFC0-8B75436025EF}"/>
              </a:ext>
            </a:extLst>
          </p:cNvPr>
          <p:cNvSpPr txBox="1"/>
          <p:nvPr/>
        </p:nvSpPr>
        <p:spPr>
          <a:xfrm>
            <a:off x="1298864" y="5372100"/>
            <a:ext cx="9528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Mortality changes from 2001 to 2019 have been worse for Republican voters than for Democratic voters across a diverse array of causes.</a:t>
            </a:r>
          </a:p>
        </p:txBody>
      </p:sp>
    </p:spTree>
    <p:extLst>
      <p:ext uri="{BB962C8B-B14F-4D97-AF65-F5344CB8AC3E}">
        <p14:creationId xmlns:p14="http://schemas.microsoft.com/office/powerpoint/2010/main" val="1431001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17C0DB-30F5-D799-A0E8-B67787A8F9B2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U.S. suffered disproportionately from COVID-19</a:t>
            </a:r>
          </a:p>
        </p:txBody>
      </p:sp>
      <p:pic>
        <p:nvPicPr>
          <p:cNvPr id="4" name="Picture 3" descr="A graph showing the average of the country&#10;&#10;AI-generated content may be incorrect.">
            <a:extLst>
              <a:ext uri="{FF2B5EF4-FFF2-40B4-BE49-F238E27FC236}">
                <a16:creationId xmlns:a16="http://schemas.microsoft.com/office/drawing/2014/main" id="{246E4A14-1655-669B-22D6-FF9DA3EA4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25" y="1095472"/>
            <a:ext cx="8848816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B9D66C-C13E-F3B1-8D3F-FD09B2F9CCB8}"/>
              </a:ext>
            </a:extLst>
          </p:cNvPr>
          <p:cNvSpPr txBox="1"/>
          <p:nvPr/>
        </p:nvSpPr>
        <p:spPr>
          <a:xfrm>
            <a:off x="4767033" y="1232229"/>
            <a:ext cx="4185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{Australia, Austria, Belgium, Canada, France, Germany, Japan, the Netherlands, Sweden, Switzerland, and U.K.}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DB9D2D-B8D9-1F39-B851-D8C7069E52C9}"/>
              </a:ext>
            </a:extLst>
          </p:cNvPr>
          <p:cNvSpPr txBox="1"/>
          <p:nvPr/>
        </p:nvSpPr>
        <p:spPr>
          <a:xfrm>
            <a:off x="861646" y="5398477"/>
            <a:ext cx="10480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Worldwide, 7.1 million died from COVID-19; U.S. had 1.2 million COVID deaths.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U.S. government response was generally ineffective, filled with mixed messaging, partisan misinformation.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3CD1E-1293-D99E-1DA2-93E54816C9FE}"/>
              </a:ext>
            </a:extLst>
          </p:cNvPr>
          <p:cNvSpPr txBox="1"/>
          <p:nvPr/>
        </p:nvSpPr>
        <p:spPr>
          <a:xfrm>
            <a:off x="9380126" y="2228671"/>
            <a:ext cx="2657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 = 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4.2%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world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pop’n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17%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world COVID   	deaths</a:t>
            </a:r>
          </a:p>
        </p:txBody>
      </p:sp>
    </p:spTree>
    <p:extLst>
      <p:ext uri="{BB962C8B-B14F-4D97-AF65-F5344CB8AC3E}">
        <p14:creationId xmlns:p14="http://schemas.microsoft.com/office/powerpoint/2010/main" val="2564937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487F46-3AE3-AF5A-D5A7-123CB18CEBCB}"/>
              </a:ext>
            </a:extLst>
          </p:cNvPr>
          <p:cNvSpPr txBox="1"/>
          <p:nvPr/>
        </p:nvSpPr>
        <p:spPr>
          <a:xfrm>
            <a:off x="701040" y="305025"/>
            <a:ext cx="1078992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COVID-19 death rate </a:t>
            </a:r>
            <a:r>
              <a:rPr lang="en-US" sz="2800" b="1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higher in Trump counties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Mortality gap accelerated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B45427-FB63-754D-6B1A-B1D5DA6D7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17" y="1317501"/>
            <a:ext cx="7987635" cy="4505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A7AF96-5675-5E76-46CD-96CC6206B18F}"/>
              </a:ext>
            </a:extLst>
          </p:cNvPr>
          <p:cNvSpPr txBox="1"/>
          <p:nvPr/>
        </p:nvSpPr>
        <p:spPr>
          <a:xfrm>
            <a:off x="1267602" y="5845089"/>
            <a:ext cx="8737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7030A0"/>
                </a:solidFill>
              </a:rPr>
              <a:t>May 2021 – Dec. 2021 COVID vaccination and death rates strongly correlated with 2020 county vote for Trump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6FE402-96CB-AACD-97CD-B7AD174763FD}"/>
              </a:ext>
            </a:extLst>
          </p:cNvPr>
          <p:cNvGrpSpPr/>
          <p:nvPr/>
        </p:nvGrpSpPr>
        <p:grpSpPr>
          <a:xfrm>
            <a:off x="8000706" y="1317501"/>
            <a:ext cx="4008678" cy="4260653"/>
            <a:chOff x="8000706" y="1317501"/>
            <a:chExt cx="4008678" cy="4260653"/>
          </a:xfrm>
        </p:grpSpPr>
        <p:pic>
          <p:nvPicPr>
            <p:cNvPr id="6" name="Picture 5" descr="A screenshot of a graph&#10;&#10;AI-generated content may be incorrect.">
              <a:extLst>
                <a:ext uri="{FF2B5EF4-FFF2-40B4-BE49-F238E27FC236}">
                  <a16:creationId xmlns:a16="http://schemas.microsoft.com/office/drawing/2014/main" id="{A1362A0C-2C90-7092-BBD2-62C777105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0706" y="1317501"/>
              <a:ext cx="4008678" cy="426065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0B214C-B095-A2BF-68A0-47DD6D96A2CB}"/>
                </a:ext>
              </a:extLst>
            </p:cNvPr>
            <p:cNvSpPr txBox="1"/>
            <p:nvPr/>
          </p:nvSpPr>
          <p:spPr>
            <a:xfrm>
              <a:off x="9052560" y="2828835"/>
              <a:ext cx="28243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COVID-19 death rate an order of magnitude higher for </a:t>
              </a:r>
              <a:r>
                <a:rPr lang="en-US" b="1" dirty="0">
                  <a:solidFill>
                    <a:srgbClr val="FF0000"/>
                  </a:solidFill>
                </a:rPr>
                <a:t>unvaccinated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  <a:r>
                <a:rPr lang="en-US" dirty="0"/>
                <a:t>vs. </a:t>
              </a:r>
              <a:r>
                <a:rPr lang="en-US" b="1" dirty="0">
                  <a:solidFill>
                    <a:srgbClr val="002060"/>
                  </a:solidFill>
                </a:rPr>
                <a:t>vaccinated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dirty="0"/>
                <a:t>individuals</a:t>
              </a:r>
            </a:p>
            <a:p>
              <a:r>
                <a:rPr lang="en-US" dirty="0"/>
                <a:t>     </a:t>
              </a:r>
              <a:r>
                <a:rPr lang="en-US" dirty="0">
                  <a:solidFill>
                    <a:schemeClr val="accent4">
                      <a:lumMod val="50000"/>
                    </a:schemeClr>
                  </a:solidFill>
                </a:rPr>
                <a:t>(10/21 – 4/23)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395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DAEF95-8398-1335-5EA3-BE3AC7A2B258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Chronic Disease: Obesity and Diabetes</a:t>
            </a:r>
          </a:p>
        </p:txBody>
      </p:sp>
      <p:pic>
        <p:nvPicPr>
          <p:cNvPr id="6" name="Picture 5" descr="A map of the united states&#10;&#10;AI-generated content may be incorrect.">
            <a:extLst>
              <a:ext uri="{FF2B5EF4-FFF2-40B4-BE49-F238E27FC236}">
                <a16:creationId xmlns:a16="http://schemas.microsoft.com/office/drawing/2014/main" id="{5DD924FB-C7B6-8BFC-1BB6-AB7FD7CB5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7" y="907268"/>
            <a:ext cx="5152292" cy="5152292"/>
          </a:xfrm>
          <a:prstGeom prst="rect">
            <a:avLst/>
          </a:prstGeom>
        </p:spPr>
      </p:pic>
      <p:pic>
        <p:nvPicPr>
          <p:cNvPr id="8" name="Picture 7" descr="A map of the united states of america&#10;&#10;AI-generated content may be incorrect.">
            <a:extLst>
              <a:ext uri="{FF2B5EF4-FFF2-40B4-BE49-F238E27FC236}">
                <a16:creationId xmlns:a16="http://schemas.microsoft.com/office/drawing/2014/main" id="{212B2372-585A-105E-3D64-E45CB3A50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14" y="907267"/>
            <a:ext cx="6682461" cy="47612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E9E9FD-46EF-5065-2F07-2854DB24ADFA}"/>
              </a:ext>
            </a:extLst>
          </p:cNvPr>
          <p:cNvSpPr txBox="1"/>
          <p:nvPr/>
        </p:nvSpPr>
        <p:spPr>
          <a:xfrm>
            <a:off x="152397" y="6189785"/>
            <a:ext cx="11951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Obesity and diabetes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 prevalent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red states, especially Deep South and Appalachia</a:t>
            </a:r>
          </a:p>
        </p:txBody>
      </p:sp>
    </p:spTree>
    <p:extLst>
      <p:ext uri="{BB962C8B-B14F-4D97-AF65-F5344CB8AC3E}">
        <p14:creationId xmlns:p14="http://schemas.microsoft.com/office/powerpoint/2010/main" val="3763292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art Disease and Stroke | Heart Disease and Stroke Maps | CDC">
            <a:extLst>
              <a:ext uri="{FF2B5EF4-FFF2-40B4-BE49-F238E27FC236}">
                <a16:creationId xmlns:a16="http://schemas.microsoft.com/office/drawing/2014/main" id="{8A164574-8E6A-0983-6A25-D7709FA69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447" y="858157"/>
            <a:ext cx="8059403" cy="58619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967D7D-6855-DE19-9E7B-F2A9220B2399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Chronic Disease: Heart Disease, Still the Number One Killer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47350C-41A0-7A61-FB81-7571465F7D4F}"/>
              </a:ext>
            </a:extLst>
          </p:cNvPr>
          <p:cNvSpPr txBox="1"/>
          <p:nvPr/>
        </p:nvSpPr>
        <p:spPr>
          <a:xfrm>
            <a:off x="63713" y="3550712"/>
            <a:ext cx="3130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Age-adjusted heart disease          death rates per 100,000 inhabitants over 35 years of age, by county</a:t>
            </a:r>
          </a:p>
        </p:txBody>
      </p:sp>
    </p:spTree>
    <p:extLst>
      <p:ext uri="{BB962C8B-B14F-4D97-AF65-F5344CB8AC3E}">
        <p14:creationId xmlns:p14="http://schemas.microsoft.com/office/powerpoint/2010/main" val="3374572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3D3C33-34D8-563B-2629-7D5A6404F6C6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Chronic Disease: Chronic Obstructive Pulmonary Disease (COPD)</a:t>
            </a:r>
          </a:p>
        </p:txBody>
      </p:sp>
      <p:pic>
        <p:nvPicPr>
          <p:cNvPr id="4" name="Picture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6669E980-1603-EEF2-D73E-2A233973B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27" y="907268"/>
            <a:ext cx="8039100" cy="5848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FC7395-986F-C53D-B608-6C322E5A7DD8}"/>
              </a:ext>
            </a:extLst>
          </p:cNvPr>
          <p:cNvSpPr txBox="1"/>
          <p:nvPr/>
        </p:nvSpPr>
        <p:spPr>
          <a:xfrm>
            <a:off x="8427427" y="965509"/>
            <a:ext cx="33762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CDC statistics for prevalence of diagnosed COPD per 100,000 inhabitants age 18+, by U.S. county in 2015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368755-5754-9173-8998-22FFB2F55051}"/>
              </a:ext>
            </a:extLst>
          </p:cNvPr>
          <p:cNvSpPr txBox="1"/>
          <p:nvPr/>
        </p:nvSpPr>
        <p:spPr>
          <a:xfrm>
            <a:off x="8429877" y="5305522"/>
            <a:ext cx="3376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Note the presence of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“cold spots”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within the high-prevalence states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C7F369-3D10-5178-BDF3-3F8E0EF03A1A}"/>
              </a:ext>
            </a:extLst>
          </p:cNvPr>
          <p:cNvSpPr txBox="1"/>
          <p:nvPr/>
        </p:nvSpPr>
        <p:spPr>
          <a:xfrm>
            <a:off x="8429877" y="2977122"/>
            <a:ext cx="32993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COPD prevalence only </a:t>
            </a:r>
            <a:r>
              <a:rPr lang="en-US" sz="2400" b="1" dirty="0">
                <a:solidFill>
                  <a:srgbClr val="0070C0"/>
                </a:solidFill>
              </a:rPr>
              <a:t>weakly correlated </a:t>
            </a:r>
            <a:r>
              <a:rPr lang="en-US" sz="2400" dirty="0">
                <a:solidFill>
                  <a:srgbClr val="0070C0"/>
                </a:solidFill>
              </a:rPr>
              <a:t>with PM2.5 air pollution, which is also bad in industrial Midwest and southern California.</a:t>
            </a:r>
          </a:p>
        </p:txBody>
      </p:sp>
    </p:spTree>
    <p:extLst>
      <p:ext uri="{BB962C8B-B14F-4D97-AF65-F5344CB8AC3E}">
        <p14:creationId xmlns:p14="http://schemas.microsoft.com/office/powerpoint/2010/main" val="275069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C6A4BE-BEB5-5049-36BF-809AF8F0187F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 Spots and Cold Spots for all Chronic Diseases</a:t>
            </a:r>
          </a:p>
        </p:txBody>
      </p:sp>
      <p:pic>
        <p:nvPicPr>
          <p:cNvPr id="4" name="Picture 3" descr="A map of the united states with different colored spots&#10;&#10;AI-generated content may be incorrect.">
            <a:extLst>
              <a:ext uri="{FF2B5EF4-FFF2-40B4-BE49-F238E27FC236}">
                <a16:creationId xmlns:a16="http://schemas.microsoft.com/office/drawing/2014/main" id="{27E25117-2C69-F20C-1E29-77E51BC6C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31" y="1045609"/>
            <a:ext cx="6795326" cy="57420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B62D93-1F98-6850-C927-E906616CD4B8}"/>
              </a:ext>
            </a:extLst>
          </p:cNvPr>
          <p:cNvSpPr txBox="1"/>
          <p:nvPr/>
        </p:nvSpPr>
        <p:spPr>
          <a:xfrm>
            <a:off x="404446" y="1178169"/>
            <a:ext cx="45368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Benavidez, 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(2024) analyzed,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zip code,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prevalence of 10 most costly chronic diseases: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obesity, hypertension, high cholesterol, coronary heart disease, COPD, asthma, chronic kidney disease, diabetes, cancer (except skin), and depression.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67EE8-35AC-2331-8629-8D1AA9F6F082}"/>
              </a:ext>
            </a:extLst>
          </p:cNvPr>
          <p:cNvSpPr txBox="1"/>
          <p:nvPr/>
        </p:nvSpPr>
        <p:spPr>
          <a:xfrm>
            <a:off x="300251" y="4448908"/>
            <a:ext cx="52484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health issues are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mostly rural!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 the chronic disease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“cold spots”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large southern cities --</a:t>
            </a: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Atlanta, Nashville, Charlotte, Raleigh-Durham, Dallas-Fort Worth, Austin, Houston – despite large low-income black populations.</a:t>
            </a:r>
          </a:p>
        </p:txBody>
      </p:sp>
    </p:spTree>
    <p:extLst>
      <p:ext uri="{BB962C8B-B14F-4D97-AF65-F5344CB8AC3E}">
        <p14:creationId xmlns:p14="http://schemas.microsoft.com/office/powerpoint/2010/main" val="113610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6154B4-6440-4347-F36C-8D58AF1ABAA0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Chronic Disease Prevalence </a:t>
            </a:r>
            <a:r>
              <a:rPr lang="en-US" sz="28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Partially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Correlated with Education Levels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117A0-88A3-CA3C-628E-8D78188DB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79" y="1103569"/>
            <a:ext cx="10703442" cy="52045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79D073-88CE-44EF-CE92-6BD8F5536957}"/>
              </a:ext>
            </a:extLst>
          </p:cNvPr>
          <p:cNvSpPr txBox="1"/>
          <p:nvPr/>
        </p:nvSpPr>
        <p:spPr>
          <a:xfrm>
            <a:off x="2998381" y="5571461"/>
            <a:ext cx="8686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“Hispanic paradox” may be at work in accounting for no chronic disease anomalies on Texas-Mexico border or San Joaquin Valley.</a:t>
            </a:r>
          </a:p>
        </p:txBody>
      </p:sp>
    </p:spTree>
    <p:extLst>
      <p:ext uri="{BB962C8B-B14F-4D97-AF65-F5344CB8AC3E}">
        <p14:creationId xmlns:p14="http://schemas.microsoft.com/office/powerpoint/2010/main" val="949552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90A480-CC5D-2889-8505-42C76C06DB72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Impact of State Government</a:t>
            </a:r>
          </a:p>
        </p:txBody>
      </p:sp>
      <p:pic>
        <p:nvPicPr>
          <p:cNvPr id="4" name="Picture 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B75BDCBB-79D8-F05E-E73C-4D45828A5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24" y="1301262"/>
            <a:ext cx="10898152" cy="32355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6C2F77-F500-AC7D-DC99-272F95A61588}"/>
              </a:ext>
            </a:extLst>
          </p:cNvPr>
          <p:cNvSpPr txBox="1"/>
          <p:nvPr/>
        </p:nvSpPr>
        <p:spPr>
          <a:xfrm>
            <a:off x="646924" y="4536831"/>
            <a:ext cx="10844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Age-adjusted all-cause mortality rates for 2015-21 organized by partisan control of state government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C5C36-41CC-3D98-C328-9AF629BA85F8}"/>
              </a:ext>
            </a:extLst>
          </p:cNvPr>
          <p:cNvSpPr txBox="1"/>
          <p:nvPr/>
        </p:nvSpPr>
        <p:spPr>
          <a:xfrm>
            <a:off x="457200" y="5644662"/>
            <a:ext cx="11033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largest differences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occur between states with full Democratic control (dark blue) and full Republican control (dark red). Note COVID increase in 2020-21.</a:t>
            </a:r>
          </a:p>
        </p:txBody>
      </p:sp>
    </p:spTree>
    <p:extLst>
      <p:ext uri="{BB962C8B-B14F-4D97-AF65-F5344CB8AC3E}">
        <p14:creationId xmlns:p14="http://schemas.microsoft.com/office/powerpoint/2010/main" val="3048720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80A069-6D41-6EBA-1A43-FE1F4185CF5A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Laws: Smoking Restrictions and Lung Cancer Deaths</a:t>
            </a:r>
          </a:p>
        </p:txBody>
      </p:sp>
      <p:pic>
        <p:nvPicPr>
          <p:cNvPr id="4" name="Picture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3A51BA67-06A1-5C12-6618-4434C36CF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9638"/>
            <a:ext cx="5634494" cy="46010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850482-1FF9-2CB7-17D3-44CD8E047CE0}"/>
              </a:ext>
            </a:extLst>
          </p:cNvPr>
          <p:cNvSpPr txBox="1"/>
          <p:nvPr/>
        </p:nvSpPr>
        <p:spPr>
          <a:xfrm>
            <a:off x="263769" y="5873259"/>
            <a:ext cx="11751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Southern and Appalachian states with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weakest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smoking restrictions (grey in left frame) have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lung cancer mortality (dark blue counties in right frame, 2016 - 2020).</a:t>
            </a:r>
          </a:p>
        </p:txBody>
      </p:sp>
      <p:pic>
        <p:nvPicPr>
          <p:cNvPr id="3" name="Picture 2" descr="2023 Cancer Facts &amp; Figures | American Cancer Society">
            <a:extLst>
              <a:ext uri="{FF2B5EF4-FFF2-40B4-BE49-F238E27FC236}">
                <a16:creationId xmlns:a16="http://schemas.microsoft.com/office/drawing/2014/main" id="{7B7ED346-50F2-02C1-7CBA-2B6CB36F8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069" y="907268"/>
            <a:ext cx="6282147" cy="472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66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704333-1716-B7B9-AD93-4056ADBF2530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Laws: Gun Restrictions and Firearm Deaths</a:t>
            </a:r>
          </a:p>
        </p:txBody>
      </p:sp>
      <p:pic>
        <p:nvPicPr>
          <p:cNvPr id="4" name="Picture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85543FA0-B2E1-64AF-813A-20FF1F2D0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046" y="1035409"/>
            <a:ext cx="7631723" cy="5655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97994B-7B7A-462C-D4EA-3FD04E44E5DB}"/>
              </a:ext>
            </a:extLst>
          </p:cNvPr>
          <p:cNvSpPr txBox="1"/>
          <p:nvPr/>
        </p:nvSpPr>
        <p:spPr>
          <a:xfrm>
            <a:off x="498231" y="1555083"/>
            <a:ext cx="36224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States with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least stringent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gun laws (white and light tan in right frame) tend to have the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gun death rates (red states in left frame).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9FB61B-5515-C09C-B18E-5054B3994919}"/>
              </a:ext>
            </a:extLst>
          </p:cNvPr>
          <p:cNvSpPr txBox="1"/>
          <p:nvPr/>
        </p:nvSpPr>
        <p:spPr>
          <a:xfrm>
            <a:off x="481298" y="3986157"/>
            <a:ext cx="3622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prevalence of guns in a state is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highly correlated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firearm death rate.</a:t>
            </a:r>
          </a:p>
        </p:txBody>
      </p:sp>
    </p:spTree>
    <p:extLst>
      <p:ext uri="{BB962C8B-B14F-4D97-AF65-F5344CB8AC3E}">
        <p14:creationId xmlns:p14="http://schemas.microsoft.com/office/powerpoint/2010/main" val="369002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1641CD-EFDA-F738-B111-D3A2E524BD5E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Laws: Abortion Laws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607CB-E3B9-25A4-1263-091A5E4FB6AF}"/>
              </a:ext>
            </a:extLst>
          </p:cNvPr>
          <p:cNvSpPr txBox="1"/>
          <p:nvPr/>
        </p:nvSpPr>
        <p:spPr>
          <a:xfrm>
            <a:off x="251407" y="2782594"/>
            <a:ext cx="3677529" cy="1938992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 of May, 2026, 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17 Republican-controlled states currently ban all abortions or those after first 6 weeks of pregnancy</a:t>
            </a:r>
          </a:p>
        </p:txBody>
      </p:sp>
      <p:pic>
        <p:nvPicPr>
          <p:cNvPr id="3" name="Picture 2" descr="U.S. Abortion Rights by State | 2026, Map, Illegal, Legal, Exceptions, &amp; Law  | Britannica">
            <a:extLst>
              <a:ext uri="{FF2B5EF4-FFF2-40B4-BE49-F238E27FC236}">
                <a16:creationId xmlns:a16="http://schemas.microsoft.com/office/drawing/2014/main" id="{C82E747E-411B-AFF5-688F-0ACE7AB9D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536" y="907268"/>
            <a:ext cx="7586192" cy="568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65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0E55D3-4663-64D9-E6CF-4853F65A3DEB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Abortion Bans Scare Away Maternity Care Providers</a:t>
            </a:r>
          </a:p>
        </p:txBody>
      </p:sp>
      <p:pic>
        <p:nvPicPr>
          <p:cNvPr id="4" name="Picture 3" descr="A map of the united states with orange dots&#10;&#10;AI-generated content may be incorrect.">
            <a:extLst>
              <a:ext uri="{FF2B5EF4-FFF2-40B4-BE49-F238E27FC236}">
                <a16:creationId xmlns:a16="http://schemas.microsoft.com/office/drawing/2014/main" id="{73A0C30A-99A2-372D-0B4E-21815C06B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49" y="1015365"/>
            <a:ext cx="6963747" cy="5458587"/>
          </a:xfrm>
          <a:prstGeom prst="rect">
            <a:avLst/>
          </a:prstGeom>
        </p:spPr>
      </p:pic>
      <p:pic>
        <p:nvPicPr>
          <p:cNvPr id="6" name="Picture 5" descr="A graph of the number of countries/regions&#10;&#10;AI-generated content may be incorrect.">
            <a:extLst>
              <a:ext uri="{FF2B5EF4-FFF2-40B4-BE49-F238E27FC236}">
                <a16:creationId xmlns:a16="http://schemas.microsoft.com/office/drawing/2014/main" id="{FA49D245-1CA0-AA33-FCC1-22C62137B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169" y="1015365"/>
            <a:ext cx="3822523" cy="45845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1DD219-C6A9-34DE-E997-DB2C3DCCC489}"/>
              </a:ext>
            </a:extLst>
          </p:cNvPr>
          <p:cNvSpPr txBox="1"/>
          <p:nvPr/>
        </p:nvSpPr>
        <p:spPr>
          <a:xfrm>
            <a:off x="7520352" y="5599954"/>
            <a:ext cx="4396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U.S. had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 maternal mortality rate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among developed countries even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Dobbs.</a:t>
            </a:r>
          </a:p>
        </p:txBody>
      </p:sp>
    </p:spTree>
    <p:extLst>
      <p:ext uri="{BB962C8B-B14F-4D97-AF65-F5344CB8AC3E}">
        <p14:creationId xmlns:p14="http://schemas.microsoft.com/office/powerpoint/2010/main" val="31560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20E2C0-1284-DD8E-714F-DF62D57FD57E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Maternal Mortality Strongly Correlated with Abortion Restrictions</a:t>
            </a:r>
          </a:p>
        </p:txBody>
      </p:sp>
      <p:pic>
        <p:nvPicPr>
          <p:cNvPr id="4" name="Picture 3" descr="A graph of a number of people with different colored lines&#10;&#10;AI-generated content may be incorrect.">
            <a:extLst>
              <a:ext uri="{FF2B5EF4-FFF2-40B4-BE49-F238E27FC236}">
                <a16:creationId xmlns:a16="http://schemas.microsoft.com/office/drawing/2014/main" id="{70572DD5-D906-9BA0-5ADF-2C77CAD77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" y="1151795"/>
            <a:ext cx="10789920" cy="54771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464FB8-8F9A-B153-6A31-211303ECA5A1}"/>
              </a:ext>
            </a:extLst>
          </p:cNvPr>
          <p:cNvSpPr txBox="1"/>
          <p:nvPr/>
        </p:nvSpPr>
        <p:spPr>
          <a:xfrm>
            <a:off x="3253153" y="3358660"/>
            <a:ext cx="455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U.S. average maternal mortality rate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C2CF69B-08E2-8DA5-77B3-066DAC166BBD}"/>
              </a:ext>
            </a:extLst>
          </p:cNvPr>
          <p:cNvGrpSpPr/>
          <p:nvPr/>
        </p:nvGrpSpPr>
        <p:grpSpPr>
          <a:xfrm>
            <a:off x="4765430" y="2535084"/>
            <a:ext cx="5240216" cy="823576"/>
            <a:chOff x="4765430" y="2535084"/>
            <a:chExt cx="5240216" cy="8235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23C0CD-D53D-953F-20E5-10B237602FED}"/>
                </a:ext>
              </a:extLst>
            </p:cNvPr>
            <p:cNvSpPr txBox="1"/>
            <p:nvPr/>
          </p:nvSpPr>
          <p:spPr>
            <a:xfrm>
              <a:off x="4765430" y="2535084"/>
              <a:ext cx="52402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Maternal death rate in Texas increased 56% from 2019 to 2022, compared with 11% nationwide.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76A94D3-E597-416E-F5F8-52726BAF6900}"/>
                </a:ext>
              </a:extLst>
            </p:cNvPr>
            <p:cNvCxnSpPr/>
            <p:nvPr/>
          </p:nvCxnSpPr>
          <p:spPr>
            <a:xfrm>
              <a:off x="8124092" y="3119859"/>
              <a:ext cx="1090246" cy="23880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2762F12-077F-3EE5-6E95-5019010E76C9}"/>
              </a:ext>
            </a:extLst>
          </p:cNvPr>
          <p:cNvSpPr txBox="1"/>
          <p:nvPr/>
        </p:nvSpPr>
        <p:spPr>
          <a:xfrm>
            <a:off x="2688608" y="6348230"/>
            <a:ext cx="3643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Indiana: </a:t>
            </a:r>
            <a:r>
              <a:rPr lang="en-US" sz="2000" b="1" dirty="0">
                <a:solidFill>
                  <a:srgbClr val="FF0000"/>
                </a:solidFill>
              </a:rPr>
              <a:t>3</a:t>
            </a:r>
            <a:r>
              <a:rPr lang="en-US" sz="2000" b="1" baseline="30000" dirty="0">
                <a:solidFill>
                  <a:srgbClr val="FF0000"/>
                </a:solidFill>
              </a:rPr>
              <a:t>rd</a:t>
            </a:r>
            <a:r>
              <a:rPr lang="en-US" sz="2000" b="1" dirty="0">
                <a:solidFill>
                  <a:srgbClr val="FF0000"/>
                </a:solidFill>
              </a:rPr>
              <a:t> highest MMR in US</a:t>
            </a:r>
          </a:p>
        </p:txBody>
      </p:sp>
    </p:spTree>
    <p:extLst>
      <p:ext uri="{BB962C8B-B14F-4D97-AF65-F5344CB8AC3E}">
        <p14:creationId xmlns:p14="http://schemas.microsoft.com/office/powerpoint/2010/main" val="372981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675765-94D6-1EF6-9821-C3D5B863C67B}"/>
              </a:ext>
            </a:extLst>
          </p:cNvPr>
          <p:cNvSpPr txBox="1"/>
          <p:nvPr/>
        </p:nvSpPr>
        <p:spPr>
          <a:xfrm>
            <a:off x="313899" y="384048"/>
            <a:ext cx="1162605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Draconian Abortion Laws Also Correlated with Increased Infant Mortality</a:t>
            </a:r>
          </a:p>
        </p:txBody>
      </p:sp>
      <p:pic>
        <p:nvPicPr>
          <p:cNvPr id="4" name="Picture 3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D90227FB-B278-72DF-7574-26387E166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64" y="1105662"/>
            <a:ext cx="8258907" cy="53682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5EE089-5534-C6DC-24FA-B8FB002441A0}"/>
              </a:ext>
            </a:extLst>
          </p:cNvPr>
          <p:cNvSpPr txBox="1"/>
          <p:nvPr/>
        </p:nvSpPr>
        <p:spPr>
          <a:xfrm>
            <a:off x="8985738" y="1160578"/>
            <a:ext cx="2954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the year following Texas’ 2021 abortion law, infant mortality rate rose by 13%.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68E78F-B454-E170-8F4E-EB6F2C4E789F}"/>
              </a:ext>
            </a:extLst>
          </p:cNvPr>
          <p:cNvSpPr txBox="1"/>
          <p:nvPr/>
        </p:nvSpPr>
        <p:spPr>
          <a:xfrm>
            <a:off x="8997458" y="2754918"/>
            <a:ext cx="2954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year following the 2022 Dobbs decision, national infant mortality rate rose by 7%.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F3F7F-56B2-7C3B-67EA-885F5E506481}"/>
              </a:ext>
            </a:extLst>
          </p:cNvPr>
          <p:cNvSpPr txBox="1"/>
          <p:nvPr/>
        </p:nvSpPr>
        <p:spPr>
          <a:xfrm>
            <a:off x="9003323" y="4675687"/>
            <a:ext cx="32062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Laws requiring women to carry non-viable pregnancies to term raise perinatal (fetus + newborn) mortality.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5EB078-35E6-8187-170F-C6E0A0E0320C}"/>
              </a:ext>
            </a:extLst>
          </p:cNvPr>
          <p:cNvSpPr txBox="1"/>
          <p:nvPr/>
        </p:nvSpPr>
        <p:spPr>
          <a:xfrm>
            <a:off x="417689" y="5531556"/>
            <a:ext cx="842268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</a:rPr>
              <a:t>U.S. currently ranks #32 among 38 OECD countries in infant mortality rate.</a:t>
            </a:r>
          </a:p>
        </p:txBody>
      </p:sp>
    </p:spTree>
    <p:extLst>
      <p:ext uri="{BB962C8B-B14F-4D97-AF65-F5344CB8AC3E}">
        <p14:creationId xmlns:p14="http://schemas.microsoft.com/office/powerpoint/2010/main" val="357793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A25FBE-14B4-1662-3E89-4BB7F6A905B5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Post-</a:t>
            </a:r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Dobbs,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U.S. has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rate of abortions</a:t>
            </a:r>
            <a:endParaRPr lang="en-US" sz="2800" b="1" i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3E36C2-3DF1-0553-CDFF-F75D283CF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88" y="1000955"/>
            <a:ext cx="7249593" cy="58570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2BABAF-ABFF-CDCA-F598-A4F554608662}"/>
              </a:ext>
            </a:extLst>
          </p:cNvPr>
          <p:cNvSpPr txBox="1"/>
          <p:nvPr/>
        </p:nvSpPr>
        <p:spPr>
          <a:xfrm>
            <a:off x="420624" y="1243584"/>
            <a:ext cx="4169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Abortions have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by more than 10% compared to 2020. More than 60% are now medication abortions and about 15% involve pregnant women crossing state lines.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29E8C9-D8DA-D079-9077-ED2AF47DC544}"/>
              </a:ext>
            </a:extLst>
          </p:cNvPr>
          <p:cNvSpPr txBox="1"/>
          <p:nvPr/>
        </p:nvSpPr>
        <p:spPr>
          <a:xfrm>
            <a:off x="420624" y="3728692"/>
            <a:ext cx="4169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Draconian state abortion restrictions have managed to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abortions,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maternal mortality, and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infant mortality.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this progress?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84616488-A4EA-FC23-E7D2-40803243C68D}"/>
              </a:ext>
            </a:extLst>
          </p:cNvPr>
          <p:cNvSpPr/>
          <p:nvPr/>
        </p:nvSpPr>
        <p:spPr>
          <a:xfrm>
            <a:off x="11239864" y="5414739"/>
            <a:ext cx="105954" cy="62227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234870-62C5-6DBC-045E-9B2CFB66CCCD}"/>
              </a:ext>
            </a:extLst>
          </p:cNvPr>
          <p:cNvSpPr txBox="1"/>
          <p:nvPr/>
        </p:nvSpPr>
        <p:spPr>
          <a:xfrm>
            <a:off x="10961915" y="6037016"/>
            <a:ext cx="1058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Dobbs decision</a:t>
            </a:r>
          </a:p>
        </p:txBody>
      </p:sp>
    </p:spTree>
    <p:extLst>
      <p:ext uri="{BB962C8B-B14F-4D97-AF65-F5344CB8AC3E}">
        <p14:creationId xmlns:p14="http://schemas.microsoft.com/office/powerpoint/2010/main" val="168258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E4FE19-F7DC-F1C5-5AEE-8A629D696D79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Laws: Medicaid Expansion and the Uninsured</a:t>
            </a:r>
          </a:p>
        </p:txBody>
      </p:sp>
      <p:pic>
        <p:nvPicPr>
          <p:cNvPr id="4" name="Picture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42B56BC9-7455-3AD7-9FA5-FB373C52C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230" y="1072971"/>
            <a:ext cx="7651439" cy="55372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31C86B-E3DD-054C-12B5-BDB640967274}"/>
              </a:ext>
            </a:extLst>
          </p:cNvPr>
          <p:cNvSpPr txBox="1"/>
          <p:nvPr/>
        </p:nvSpPr>
        <p:spPr>
          <a:xfrm>
            <a:off x="404446" y="1441938"/>
            <a:ext cx="36927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States that have not adopted Obamacare’s Medicaid expansion, or adopted it only since 2020, tend to have the highest uninsured rates among their inhabitants below the poverty level.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F65ED-8510-87BB-3CB7-037A0DD91C9C}"/>
              </a:ext>
            </a:extLst>
          </p:cNvPr>
          <p:cNvSpPr txBox="1"/>
          <p:nvPr/>
        </p:nvSpPr>
        <p:spPr>
          <a:xfrm>
            <a:off x="404446" y="4783015"/>
            <a:ext cx="40268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exception is Wisconsin, which has its own version of Medicaid, called </a:t>
            </a:r>
            <a:r>
              <a:rPr lang="en-US" sz="2400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BadgerCare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Plus.</a:t>
            </a:r>
          </a:p>
        </p:txBody>
      </p:sp>
    </p:spTree>
    <p:extLst>
      <p:ext uri="{BB962C8B-B14F-4D97-AF65-F5344CB8AC3E}">
        <p14:creationId xmlns:p14="http://schemas.microsoft.com/office/powerpoint/2010/main" val="99832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CD774A-2ECB-C6E8-B608-268EB773BC5F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Republican States Have the Most Rural Hospitals at 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0F87FF-E121-07FB-8AC9-0D3F6E2782B4}"/>
              </a:ext>
            </a:extLst>
          </p:cNvPr>
          <p:cNvSpPr txBox="1"/>
          <p:nvPr/>
        </p:nvSpPr>
        <p:spPr>
          <a:xfrm>
            <a:off x="7416526" y="2989014"/>
            <a:ext cx="4316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$1 Trillion Medicaid cuts over next decade in Trump’s “Big Beautiful Budget Bill” would force many rural hospitals in red states to go out of business.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D5F7B9-BE38-AFB0-71E7-2276A7E9A41B}"/>
              </a:ext>
            </a:extLst>
          </p:cNvPr>
          <p:cNvSpPr txBox="1"/>
          <p:nvPr/>
        </p:nvSpPr>
        <p:spPr>
          <a:xfrm>
            <a:off x="7456227" y="4992068"/>
            <a:ext cx="4516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Together with termination of ACA subsidies, this will increase the Red-Blue mortality gap!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F84372-561D-8516-B283-6626F3AD3C86}"/>
              </a:ext>
            </a:extLst>
          </p:cNvPr>
          <p:cNvSpPr txBox="1"/>
          <p:nvPr/>
        </p:nvSpPr>
        <p:spPr>
          <a:xfrm>
            <a:off x="7416526" y="1265767"/>
            <a:ext cx="45165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 past 15 years, 182 rural hospitals have closed or stopped providing inpatient care. 432 more are currently vulnerable to closure.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1DCEE7-A09C-635E-7F25-448C5FF08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91" r="4602"/>
          <a:stretch>
            <a:fillRect/>
          </a:stretch>
        </p:blipFill>
        <p:spPr>
          <a:xfrm>
            <a:off x="165730" y="1265767"/>
            <a:ext cx="7235981" cy="492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8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1A9983-B2C8-625D-8BB2-2266C395C31B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Medicaid Cuts Will Also Increase Maternal and Infant Mortality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DF3D79-637C-5CDD-22BC-CF356914A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8256"/>
            <a:ext cx="12192000" cy="39391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5FBC51-A141-84CE-D4ED-55FA507E15A9}"/>
              </a:ext>
            </a:extLst>
          </p:cNvPr>
          <p:cNvSpPr txBox="1"/>
          <p:nvPr/>
        </p:nvSpPr>
        <p:spPr>
          <a:xfrm>
            <a:off x="668529" y="5422956"/>
            <a:ext cx="1069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 states in the South – the same ones that will disproportionately lose rural hospitals – will be especially hard hit. About 2/3 of rural counties lack hospital-based obstetric services according to National Rural Health Association!</a:t>
            </a:r>
          </a:p>
        </p:txBody>
      </p:sp>
    </p:spTree>
    <p:extLst>
      <p:ext uri="{BB962C8B-B14F-4D97-AF65-F5344CB8AC3E}">
        <p14:creationId xmlns:p14="http://schemas.microsoft.com/office/powerpoint/2010/main" val="2933666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0891B7-10A1-D592-88BB-9F75B0E8A759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Many Republican States Also Have Fewer Primary Care Physicians</a:t>
            </a:r>
          </a:p>
        </p:txBody>
      </p:sp>
      <p:pic>
        <p:nvPicPr>
          <p:cNvPr id="4" name="Picture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DBA9E244-2125-6578-B394-0577CA382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9" r="7637" b="12370"/>
          <a:stretch>
            <a:fillRect/>
          </a:stretch>
        </p:blipFill>
        <p:spPr>
          <a:xfrm>
            <a:off x="3042138" y="1111889"/>
            <a:ext cx="8571914" cy="5362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095E95-5E9D-8B2F-D9AE-753A3BC01D54}"/>
              </a:ext>
            </a:extLst>
          </p:cNvPr>
          <p:cNvSpPr txBox="1"/>
          <p:nvPr/>
        </p:nvSpPr>
        <p:spPr>
          <a:xfrm>
            <a:off x="527538" y="1881554"/>
            <a:ext cx="2848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Primary care physicians per 100K residents in each state, 2024</a:t>
            </a:r>
          </a:p>
        </p:txBody>
      </p:sp>
    </p:spTree>
    <p:extLst>
      <p:ext uri="{BB962C8B-B14F-4D97-AF65-F5344CB8AC3E}">
        <p14:creationId xmlns:p14="http://schemas.microsoft.com/office/powerpoint/2010/main" val="38624266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C7BB59-9E83-6E2B-3632-A4FD8435E4FD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 Has Increased Republican Hesitancy About Other Vaccines</a:t>
            </a:r>
          </a:p>
        </p:txBody>
      </p:sp>
      <p:pic>
        <p:nvPicPr>
          <p:cNvPr id="4" name="Picture 3" descr="A graph of vaccination&#10;&#10;AI-generated content may be incorrect.">
            <a:extLst>
              <a:ext uri="{FF2B5EF4-FFF2-40B4-BE49-F238E27FC236}">
                <a16:creationId xmlns:a16="http://schemas.microsoft.com/office/drawing/2014/main" id="{93188D92-A284-9522-2AB4-886BF023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1" y="1023206"/>
            <a:ext cx="4832911" cy="39968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57AE87-7CF4-24D1-93B5-9D7329713602}"/>
              </a:ext>
            </a:extLst>
          </p:cNvPr>
          <p:cNvSpPr txBox="1"/>
          <p:nvPr/>
        </p:nvSpPr>
        <p:spPr>
          <a:xfrm>
            <a:off x="281354" y="5257800"/>
            <a:ext cx="4503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Hesitancy about MMR vaccines makes red states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especially vulnerable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to measles outbreaks.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CE9C0D-CE28-F330-0D3D-B3A08929BDE6}"/>
              </a:ext>
            </a:extLst>
          </p:cNvPr>
          <p:cNvSpPr txBox="1"/>
          <p:nvPr/>
        </p:nvSpPr>
        <p:spPr>
          <a:xfrm>
            <a:off x="5095040" y="1023206"/>
            <a:ext cx="6268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 states also tend to have below average rates of HPV vaccination for adolescents.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73077D-F6BF-89D3-AEC7-A4C4DACCE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8" y="1854202"/>
            <a:ext cx="4970454" cy="483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7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PV Vaccination and Cervical Cancer Rates – How Utah is doing compared to  the rest of the US – UWH Review">
            <a:extLst>
              <a:ext uri="{FF2B5EF4-FFF2-40B4-BE49-F238E27FC236}">
                <a16:creationId xmlns:a16="http://schemas.microsoft.com/office/drawing/2014/main" id="{EFDD68CC-60EE-49BD-047A-253078993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993" y="1193426"/>
            <a:ext cx="8578085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2F931C-9B9D-4B34-03AA-CD7EFE743AE9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Vaccine Hesitancy Has Consequences: Cervical Cancer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A7E2D-9A94-8E9B-45A5-1FAD7B80FE90}"/>
              </a:ext>
            </a:extLst>
          </p:cNvPr>
          <p:cNvSpPr txBox="1"/>
          <p:nvPr/>
        </p:nvSpPr>
        <p:spPr>
          <a:xfrm>
            <a:off x="114921" y="1503018"/>
            <a:ext cx="37876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Rate of new cervical cancers in U.S. 2017 – 2021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darker the blue color, the higher the rate of cervical cancer per 100,000 women. The states with the highest rates are Mississippi, Louisiana and Oklahoma.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Source: Utah Women’s Health Review </a:t>
            </a:r>
          </a:p>
        </p:txBody>
      </p:sp>
    </p:spTree>
    <p:extLst>
      <p:ext uri="{BB962C8B-B14F-4D97-AF65-F5344CB8AC3E}">
        <p14:creationId xmlns:p14="http://schemas.microsoft.com/office/powerpoint/2010/main" val="1001025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61B5B8-FDBA-1B54-C625-419D1BDB881C}"/>
              </a:ext>
            </a:extLst>
          </p:cNvPr>
          <p:cNvSpPr txBox="1"/>
          <p:nvPr/>
        </p:nvSpPr>
        <p:spPr>
          <a:xfrm>
            <a:off x="386862" y="1213333"/>
            <a:ext cx="28662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Suicide rates tend to be highest in sparsely populated rural counties, especially in the West + Alaska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18108B-D8CA-CC3E-3C24-6DF90C2EEF3C}"/>
              </a:ext>
            </a:extLst>
          </p:cNvPr>
          <p:cNvSpPr txBox="1"/>
          <p:nvPr/>
        </p:nvSpPr>
        <p:spPr>
          <a:xfrm>
            <a:off x="369276" y="3217980"/>
            <a:ext cx="30597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Feelings of isolation &amp; lack of opportunity, along with state gun laws, are believed to contribute.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852155-6D87-B6F6-6AD3-CE919E4BEBED}"/>
              </a:ext>
            </a:extLst>
          </p:cNvPr>
          <p:cNvSpPr txBox="1"/>
          <p:nvPr/>
        </p:nvSpPr>
        <p:spPr>
          <a:xfrm>
            <a:off x="369276" y="5158451"/>
            <a:ext cx="38158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Since rural counties vote predominantly for Republicans, this also contributes to mortality gap.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D3F11A-BAF0-BF6A-F74C-273BB0B14817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Miscellany: Suicide Rates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F89D40-1852-CBE1-5264-17F74B7173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79"/>
          <a:stretch>
            <a:fillRect/>
          </a:stretch>
        </p:blipFill>
        <p:spPr>
          <a:xfrm>
            <a:off x="3576891" y="1213333"/>
            <a:ext cx="8293829" cy="480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3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04E4B-6957-2DDA-F78A-5A7277B1C973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Miscellany: Traffic Fatalities</a:t>
            </a:r>
          </a:p>
        </p:txBody>
      </p:sp>
      <p:pic>
        <p:nvPicPr>
          <p:cNvPr id="4" name="Picture 3" descr="A map of the united states of america with numbers and text&#10;&#10;AI-generated content may be incorrect.">
            <a:extLst>
              <a:ext uri="{FF2B5EF4-FFF2-40B4-BE49-F238E27FC236}">
                <a16:creationId xmlns:a16="http://schemas.microsoft.com/office/drawing/2014/main" id="{C56EE72C-D3F4-9BB0-5CDA-29C4E6EAA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03" y="1055077"/>
            <a:ext cx="10060097" cy="5418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AB5D95-F625-8AB8-4F21-5419DD5E031F}"/>
              </a:ext>
            </a:extLst>
          </p:cNvPr>
          <p:cNvSpPr txBox="1"/>
          <p:nvPr/>
        </p:nvSpPr>
        <p:spPr>
          <a:xfrm>
            <a:off x="215180" y="1466656"/>
            <a:ext cx="25321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Traffic fatality rates also tend to be higher in red states, perhaps because drivers in these states drive more miles per capita annually than in other states.</a:t>
            </a:r>
          </a:p>
        </p:txBody>
      </p:sp>
    </p:spTree>
    <p:extLst>
      <p:ext uri="{BB962C8B-B14F-4D97-AF65-F5344CB8AC3E}">
        <p14:creationId xmlns:p14="http://schemas.microsoft.com/office/powerpoint/2010/main" val="1742065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AE579F-30EA-A429-B7D7-945316B8016D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Healthy and Unhealthy Big Cities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FE5A5-32BC-40EF-551E-CE4B27AE8C1A}"/>
              </a:ext>
            </a:extLst>
          </p:cNvPr>
          <p:cNvSpPr txBox="1"/>
          <p:nvPr/>
        </p:nvSpPr>
        <p:spPr>
          <a:xfrm>
            <a:off x="701040" y="1160580"/>
            <a:ext cx="10789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2024, WalletHub evaluated “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more than 180 of the most populated U.S. cities across 41 key indicators of good health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4183DE-132D-5885-CF6C-428C5E92F05A}"/>
              </a:ext>
            </a:extLst>
          </p:cNvPr>
          <p:cNvSpPr txBox="1"/>
          <p:nvPr/>
        </p:nvSpPr>
        <p:spPr>
          <a:xfrm>
            <a:off x="701040" y="2092563"/>
            <a:ext cx="10447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used weighted metrics covering: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healthcare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premature death rate);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food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average adult consumption of fruits and vegetables);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fitness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share of adults who engage in regular physical activity);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green space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 of population with adequate access to public areas for physical activity).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688016-D1B8-740B-E663-DB51B21BF4B7}"/>
              </a:ext>
            </a:extLst>
          </p:cNvPr>
          <p:cNvSpPr txBox="1"/>
          <p:nvPr/>
        </p:nvSpPr>
        <p:spPr>
          <a:xfrm>
            <a:off x="611777" y="3763209"/>
            <a:ext cx="10968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10 healthiest cities: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Francisco, CA; Honolulu, HI; Seattle, WA; San Diego, CA; Washington, DC; Portland, OR; Denver, CO;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Salt Lake City, UT;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Scottsdale, AZ; Irvine, CA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50EDA0-8C22-A899-6C24-78CDC5926F8C}"/>
              </a:ext>
            </a:extLst>
          </p:cNvPr>
          <p:cNvSpPr txBox="1"/>
          <p:nvPr/>
        </p:nvSpPr>
        <p:spPr>
          <a:xfrm>
            <a:off x="611777" y="4912590"/>
            <a:ext cx="10789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en-US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healthiest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cities: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Brownsville, TX; Gulfport, MS; Laredo, TX; Columbus, GA; Shreveport, LA; Augustus, GA; Fayetteville, NC; Corpus Christi, TX;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Detroit, MI;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Huntington, WV;.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Except for Detroit, note absence of major “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blue-dot”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cities in red, blue, and purple states, often deemed “death traps” by Donald Trump.</a:t>
            </a:r>
          </a:p>
        </p:txBody>
      </p:sp>
    </p:spTree>
    <p:extLst>
      <p:ext uri="{BB962C8B-B14F-4D97-AF65-F5344CB8AC3E}">
        <p14:creationId xmlns:p14="http://schemas.microsoft.com/office/powerpoint/2010/main" val="186480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861BB3-10A4-91F5-E500-F4ECB0ED0151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892FDB-BE93-7BE8-F813-C6567212C359}"/>
              </a:ext>
            </a:extLst>
          </p:cNvPr>
          <p:cNvSpPr txBox="1"/>
          <p:nvPr/>
        </p:nvSpPr>
        <p:spPr>
          <a:xfrm>
            <a:off x="701039" y="1125413"/>
            <a:ext cx="11019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Average life expectancy of Americans in Republican counties is significantly less than that in Democratic counties: the gap has been growing steadily in 21</a:t>
            </a:r>
            <a:r>
              <a:rPr lang="en-US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century.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660E7B-464F-0926-A834-E92097848BAD}"/>
              </a:ext>
            </a:extLst>
          </p:cNvPr>
          <p:cNvSpPr txBox="1"/>
          <p:nvPr/>
        </p:nvSpPr>
        <p:spPr>
          <a:xfrm>
            <a:off x="701040" y="2004641"/>
            <a:ext cx="10789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2"/>
            </a:pP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Gap growing fastest among white voters of both sexes in rural South + Appalachia.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1F87BA-B56F-F2FC-B510-FBCF3F0DB1FD}"/>
              </a:ext>
            </a:extLst>
          </p:cNvPr>
          <p:cNvSpPr txBox="1"/>
          <p:nvPr/>
        </p:nvSpPr>
        <p:spPr>
          <a:xfrm>
            <a:off x="701039" y="2601121"/>
            <a:ext cx="10922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3"/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Symptoms include higher incidences in “red” counties of: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obesity;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diabetes;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heart disease;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COPD;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other chronic diseases;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lung cancer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cervical cancer;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firearm deaths;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maternal and infant mortality;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 deaths;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suicides;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 traffic deaths.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8FF7BD-EC46-3754-D947-5CF95EEE6417}"/>
              </a:ext>
            </a:extLst>
          </p:cNvPr>
          <p:cNvSpPr txBox="1"/>
          <p:nvPr/>
        </p:nvSpPr>
        <p:spPr>
          <a:xfrm>
            <a:off x="701040" y="3901095"/>
            <a:ext cx="1078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4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Contributing factors include: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educational disparities;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lifestyle and diet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 to quality healthcare services, hospitals, and insurance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decreased trust in scientists, doctors, and vaccines;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 laws concerning Medicaid, smoking, and guns;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state laws regarding abortion rights and women’s healthcare;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susceptibility to medical misinformation;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isolation and lack of opportunity in rural areas;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poverty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B173AE-0A75-4AF1-B7EE-FA1265A7BE37}"/>
              </a:ext>
            </a:extLst>
          </p:cNvPr>
          <p:cNvSpPr txBox="1"/>
          <p:nvPr/>
        </p:nvSpPr>
        <p:spPr>
          <a:xfrm>
            <a:off x="701040" y="5866580"/>
            <a:ext cx="10789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 startAt="5"/>
            </a:pP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RFK, Jr. as HHS Secretary, Medicaid cuts in “Big Beautiful Bill,” and termination of ACA subsidies are likely to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accelerate the mortality gap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future years.</a:t>
            </a:r>
          </a:p>
        </p:txBody>
      </p:sp>
    </p:spTree>
    <p:extLst>
      <p:ext uri="{BB962C8B-B14F-4D97-AF65-F5344CB8AC3E}">
        <p14:creationId xmlns:p14="http://schemas.microsoft.com/office/powerpoint/2010/main" val="300203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E89ED3-F4CE-425B-AC51-4CABAB4BCE73}"/>
              </a:ext>
            </a:extLst>
          </p:cNvPr>
          <p:cNvSpPr txBox="1"/>
          <p:nvPr/>
        </p:nvSpPr>
        <p:spPr>
          <a:xfrm>
            <a:off x="658368" y="1003653"/>
            <a:ext cx="103327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Botched response to several recent measles outbreaks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Muzzled National Cancer Institute and oversaw proposed targeted elimination of funding for cancer research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Wholesale replacement of CDC’s vaccine advisory committee with many anti-vaxxers, led to change in newborn Hepatitis B vaccine </a:t>
            </a:r>
            <a:r>
              <a:rPr lang="en-US" sz="2400" dirty="0" err="1">
                <a:solidFill>
                  <a:srgbClr val="7030A0"/>
                </a:solidFill>
              </a:rPr>
              <a:t>recommend’n</a:t>
            </a:r>
            <a:r>
              <a:rPr lang="en-US" sz="2400" dirty="0">
                <a:solidFill>
                  <a:srgbClr val="7030A0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Terminated mRNA vaccine research, despite great promise for cancer treatment and infectious disease prevention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79C1F9-6DDF-1895-CC27-B438EF64214C}"/>
              </a:ext>
            </a:extLst>
          </p:cNvPr>
          <p:cNvSpPr txBox="1"/>
          <p:nvPr/>
        </p:nvSpPr>
        <p:spPr>
          <a:xfrm>
            <a:off x="658368" y="3681309"/>
            <a:ext cx="107899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Restricted COVID vaccine access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Appointed charlatan to study autism &amp; announced unsupported conclusion about Tylenol prenatal usage &amp; autism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AI-drafted MAHA Report guesses about causes of chronic disease most prevalent in red state rural areas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Huge staffing and leadership cuts at CDC, NIH, FDA; fired CDC Director for not pre-approving decisions of new vaccine panel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C9852-D57D-CB59-F7FD-7967C7F1EA2B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Troublesome Outlook: The RFK, Jr. Effect</a:t>
            </a:r>
          </a:p>
        </p:txBody>
      </p:sp>
    </p:spTree>
    <p:extLst>
      <p:ext uri="{BB962C8B-B14F-4D97-AF65-F5344CB8AC3E}">
        <p14:creationId xmlns:p14="http://schemas.microsoft.com/office/powerpoint/2010/main" val="26184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D15D3E-DD18-D6D2-91FB-BA4447E087AA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C08A9-7120-C803-5AE8-A7010D44851E}"/>
              </a:ext>
            </a:extLst>
          </p:cNvPr>
          <p:cNvSpPr txBox="1"/>
          <p:nvPr/>
        </p:nvSpPr>
        <p:spPr>
          <a:xfrm>
            <a:off x="1143000" y="1136990"/>
            <a:ext cx="97594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Many Republican voters interpret “freedom” today to include a growing distrust of experts, with a substantial cost in death rate.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Live Free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Die! Give me Liberty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Give Me Death!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5E359D-948E-1B0C-23D4-10B864ECAD64}"/>
              </a:ext>
            </a:extLst>
          </p:cNvPr>
          <p:cNvSpPr txBox="1"/>
          <p:nvPr/>
        </p:nvSpPr>
        <p:spPr>
          <a:xfrm>
            <a:off x="1351627" y="2609769"/>
            <a:ext cx="97594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order to shrink the mortality gap we need policies that: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Enhance rural healthcare and support rural hospitals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 health education and combat medical misinformation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Promote medicine and science as inherently non-partisan approaches to truth about human interactions with nature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Educate voters that election preferences impact their health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8C1EF6-9230-F178-870D-9CA35AF44FE3}"/>
              </a:ext>
            </a:extLst>
          </p:cNvPr>
          <p:cNvSpPr txBox="1"/>
          <p:nvPr/>
        </p:nvSpPr>
        <p:spPr>
          <a:xfrm>
            <a:off x="1351627" y="5339646"/>
            <a:ext cx="95508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These changes are largely opposed </a:t>
            </a:r>
            <a:r>
              <a:rPr lang="en-US" sz="2800">
                <a:solidFill>
                  <a:srgbClr val="FF0000"/>
                </a:solidFill>
              </a:rPr>
              <a:t>to directions </a:t>
            </a:r>
            <a:r>
              <a:rPr lang="en-US" sz="2800" dirty="0">
                <a:solidFill>
                  <a:srgbClr val="FF0000"/>
                </a:solidFill>
              </a:rPr>
              <a:t>of current Republican state and federal policies, including the </a:t>
            </a:r>
            <a:r>
              <a:rPr lang="en-US" sz="2800" dirty="0">
                <a:solidFill>
                  <a:srgbClr val="0070C0"/>
                </a:solidFill>
              </a:rPr>
              <a:t>“One Big Beautiful Bill”</a:t>
            </a:r>
            <a:r>
              <a:rPr lang="en-US" sz="2800" dirty="0">
                <a:solidFill>
                  <a:srgbClr val="FF0000"/>
                </a:solidFill>
              </a:rPr>
              <a:t> Act.</a:t>
            </a:r>
          </a:p>
        </p:txBody>
      </p:sp>
    </p:spTree>
    <p:extLst>
      <p:ext uri="{BB962C8B-B14F-4D97-AF65-F5344CB8AC3E}">
        <p14:creationId xmlns:p14="http://schemas.microsoft.com/office/powerpoint/2010/main" val="32061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8343BD-A09D-D9F3-4D61-E3D9EA129D69}"/>
              </a:ext>
            </a:extLst>
          </p:cNvPr>
          <p:cNvSpPr txBox="1"/>
          <p:nvPr/>
        </p:nvSpPr>
        <p:spPr>
          <a:xfrm>
            <a:off x="2912533" y="2387600"/>
            <a:ext cx="624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4494753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1436CF-1C84-9ACF-DCA4-BE0B7C1756BA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Leading Causes of U.S. Deaths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3044D1-FF30-174D-6F8F-A4F0D1C33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08" y="1031959"/>
            <a:ext cx="8834005" cy="562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293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4ABFFE-B084-6E9F-9833-AD427C427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294"/>
          <a:stretch>
            <a:fillRect/>
          </a:stretch>
        </p:blipFill>
        <p:spPr>
          <a:xfrm>
            <a:off x="315109" y="1659026"/>
            <a:ext cx="6125758" cy="44476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87E9B7-6A70-E2C3-E3F6-7529F7FD1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00"/>
          <a:stretch>
            <a:fillRect/>
          </a:stretch>
        </p:blipFill>
        <p:spPr>
          <a:xfrm>
            <a:off x="6744587" y="1488906"/>
            <a:ext cx="5132304" cy="46177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7579FB-ADBD-EC64-912B-8FCA1CAC35AE}"/>
              </a:ext>
            </a:extLst>
          </p:cNvPr>
          <p:cNvSpPr txBox="1"/>
          <p:nvPr/>
        </p:nvSpPr>
        <p:spPr>
          <a:xfrm>
            <a:off x="701040" y="384048"/>
            <a:ext cx="1078992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Excess US Mortality Rates Over Extrapolation from 2006-2010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Mortality Cause, Gender, and College/Non-college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DDF3DA-5805-5131-97D3-E5072E2C8DAF}"/>
              </a:ext>
            </a:extLst>
          </p:cNvPr>
          <p:cNvSpPr txBox="1"/>
          <p:nvPr/>
        </p:nvSpPr>
        <p:spPr>
          <a:xfrm>
            <a:off x="1061156" y="6276622"/>
            <a:ext cx="10114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2025 analysis by Paglino, Wrigley-Field, and Stokes (JAMA Health Forum)</a:t>
            </a:r>
          </a:p>
        </p:txBody>
      </p:sp>
    </p:spTree>
    <p:extLst>
      <p:ext uri="{BB962C8B-B14F-4D97-AF65-F5344CB8AC3E}">
        <p14:creationId xmlns:p14="http://schemas.microsoft.com/office/powerpoint/2010/main" val="20316061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95A6E4-7D6A-1B3E-D3EC-4DE471987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152" y="1022353"/>
            <a:ext cx="8211696" cy="57824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1461E1-636E-8B26-35C0-69B4B413B617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College Degree Lowered Mortality Before and During COVID</a:t>
            </a:r>
          </a:p>
        </p:txBody>
      </p:sp>
    </p:spTree>
    <p:extLst>
      <p:ext uri="{BB962C8B-B14F-4D97-AF65-F5344CB8AC3E}">
        <p14:creationId xmlns:p14="http://schemas.microsoft.com/office/powerpoint/2010/main" val="20508341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2B1FB-A939-C751-5164-36606892B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82" y="1469254"/>
            <a:ext cx="7616536" cy="49477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758138-A702-21B3-CAF0-EFDDF7F4639C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Alcohol-Related Death Rates vs. Alcohol Policy Strength (APS)</a:t>
            </a:r>
          </a:p>
        </p:txBody>
      </p:sp>
    </p:spTree>
    <p:extLst>
      <p:ext uri="{BB962C8B-B14F-4D97-AF65-F5344CB8AC3E}">
        <p14:creationId xmlns:p14="http://schemas.microsoft.com/office/powerpoint/2010/main" val="354277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5E2FC4-636F-A390-3AAB-D51EA945E938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Prevalence of Guns Dominates Firearm Death Rates</a:t>
            </a:r>
          </a:p>
        </p:txBody>
      </p:sp>
      <p:pic>
        <p:nvPicPr>
          <p:cNvPr id="4" name="Picture 3" descr="A graph showing the amount of object ownership&#10;&#10;AI-generated content may be incorrect.">
            <a:extLst>
              <a:ext uri="{FF2B5EF4-FFF2-40B4-BE49-F238E27FC236}">
                <a16:creationId xmlns:a16="http://schemas.microsoft.com/office/drawing/2014/main" id="{2B7F022A-B5A2-A400-A56D-B08EC0C75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" y="1193291"/>
            <a:ext cx="5688825" cy="4471417"/>
          </a:xfrm>
          <a:prstGeom prst="rect">
            <a:avLst/>
          </a:prstGeom>
        </p:spPr>
      </p:pic>
      <p:pic>
        <p:nvPicPr>
          <p:cNvPr id="6" name="Picture 5" descr="A graph of different states&#10;&#10;AI-generated content may be incorrect.">
            <a:extLst>
              <a:ext uri="{FF2B5EF4-FFF2-40B4-BE49-F238E27FC236}">
                <a16:creationId xmlns:a16="http://schemas.microsoft.com/office/drawing/2014/main" id="{CB4F4605-B733-4328-50A8-FF1963309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575" y="1070196"/>
            <a:ext cx="3673209" cy="56647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2C8B73-E5AE-9ABB-DC6D-A5B7635C068E}"/>
              </a:ext>
            </a:extLst>
          </p:cNvPr>
          <p:cNvSpPr txBox="1"/>
          <p:nvPr/>
        </p:nvSpPr>
        <p:spPr>
          <a:xfrm>
            <a:off x="457200" y="5820508"/>
            <a:ext cx="6471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 states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tend to have higher firearm death rates than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blue states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6369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1AEB44-DF05-8144-78F1-434EBE496BA8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Alzheimer’s Mortality Rates for 2023, Age-Adjusted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C9B992-B6C9-473D-DF80-3AEA4205C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125" y="907268"/>
            <a:ext cx="7279217" cy="58941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96D241-6353-7CBC-8EFD-DDCA69D857F3}"/>
              </a:ext>
            </a:extLst>
          </p:cNvPr>
          <p:cNvSpPr txBox="1"/>
          <p:nvPr/>
        </p:nvSpPr>
        <p:spPr>
          <a:xfrm>
            <a:off x="2615609" y="1107322"/>
            <a:ext cx="6120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Alzheimer’s disease death rates per 100,000 total population (age-adjusted mortality rate) for 2023, from CDC</a:t>
            </a:r>
          </a:p>
        </p:txBody>
      </p:sp>
    </p:spTree>
    <p:extLst>
      <p:ext uri="{BB962C8B-B14F-4D97-AF65-F5344CB8AC3E}">
        <p14:creationId xmlns:p14="http://schemas.microsoft.com/office/powerpoint/2010/main" val="30770725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C33EDB-1B11-C23B-D4C4-4FD9A13D0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66" y="1438092"/>
            <a:ext cx="10263667" cy="52610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0CD7F8-0163-86C1-A8B5-C5C57AB88442}"/>
              </a:ext>
            </a:extLst>
          </p:cNvPr>
          <p:cNvSpPr txBox="1"/>
          <p:nvPr/>
        </p:nvSpPr>
        <p:spPr>
          <a:xfrm>
            <a:off x="701040" y="384048"/>
            <a:ext cx="1078992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Income Levels Are Low in Rural South and Appalachia, but also in many other regions of the U.S.</a:t>
            </a:r>
          </a:p>
        </p:txBody>
      </p:sp>
    </p:spTree>
    <p:extLst>
      <p:ext uri="{BB962C8B-B14F-4D97-AF65-F5344CB8AC3E}">
        <p14:creationId xmlns:p14="http://schemas.microsoft.com/office/powerpoint/2010/main" val="11053188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78E59-5683-B9EA-B93D-050277E4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669" y="1146492"/>
            <a:ext cx="6485055" cy="51692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927E7C-BB5D-6E21-F4FB-0DBC51538C38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 Reduced the Hispanic Paradox Effect on Mortality Rates</a:t>
            </a:r>
          </a:p>
        </p:txBody>
      </p:sp>
    </p:spTree>
    <p:extLst>
      <p:ext uri="{BB962C8B-B14F-4D97-AF65-F5344CB8AC3E}">
        <p14:creationId xmlns:p14="http://schemas.microsoft.com/office/powerpoint/2010/main" val="37977166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FA2A3F-3867-717E-A37D-1C52ECD47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385" y="979426"/>
            <a:ext cx="4146499" cy="50420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201A37-E7CA-8463-B295-9905C21E1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08" y="1072925"/>
            <a:ext cx="4021808" cy="4948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04CD94-ED6F-36A0-DC8D-D86B8F30BC85}"/>
              </a:ext>
            </a:extLst>
          </p:cNvPr>
          <p:cNvSpPr txBox="1"/>
          <p:nvPr/>
        </p:nvSpPr>
        <p:spPr>
          <a:xfrm>
            <a:off x="701040" y="384048"/>
            <a:ext cx="1078992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County Health Variations Among Indiana Counties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7B4619-7004-49C4-2FCC-D2DED81FEB28}"/>
              </a:ext>
            </a:extLst>
          </p:cNvPr>
          <p:cNvSpPr txBox="1"/>
          <p:nvPr/>
        </p:nvSpPr>
        <p:spPr>
          <a:xfrm>
            <a:off x="6661011" y="6021522"/>
            <a:ext cx="497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Obesity rates vary from 35.0% (Hamilton) to 51.0% (Vermillion)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A77074-9DD1-552A-9049-FC7909E12F6E}"/>
              </a:ext>
            </a:extLst>
          </p:cNvPr>
          <p:cNvSpPr txBox="1"/>
          <p:nvPr/>
        </p:nvSpPr>
        <p:spPr>
          <a:xfrm>
            <a:off x="616089" y="6021521"/>
            <a:ext cx="497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Life expectancy varies from 69.0 (Scott) to 80.7 (Hamilton) years</a:t>
            </a:r>
          </a:p>
        </p:txBody>
      </p:sp>
    </p:spTree>
    <p:extLst>
      <p:ext uri="{BB962C8B-B14F-4D97-AF65-F5344CB8AC3E}">
        <p14:creationId xmlns:p14="http://schemas.microsoft.com/office/powerpoint/2010/main" val="1927858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43702</TotalTime>
  <Words>2913</Words>
  <Application>Microsoft Office PowerPoint</Application>
  <PresentationFormat>Widescreen</PresentationFormat>
  <Paragraphs>238</Paragraphs>
  <Slides>53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Aptos</vt:lpstr>
      <vt:lpstr>Aptos Display</vt:lpstr>
      <vt:lpstr>Arial</vt:lpstr>
      <vt:lpstr>Calibri</vt:lpstr>
      <vt:lpstr>Symbol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Brookhaven National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Vigdor</dc:creator>
  <cp:lastModifiedBy>Steven Vigdor</cp:lastModifiedBy>
  <cp:revision>99</cp:revision>
  <cp:lastPrinted>2025-12-26T20:14:50Z</cp:lastPrinted>
  <dcterms:created xsi:type="dcterms:W3CDTF">2025-06-26T16:44:20Z</dcterms:created>
  <dcterms:modified xsi:type="dcterms:W3CDTF">2026-09-29T16:56:33Z</dcterms:modified>
</cp:coreProperties>
</file>