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57" r:id="rId5"/>
    <p:sldId id="265" r:id="rId6"/>
    <p:sldId id="266" r:id="rId7"/>
    <p:sldId id="740" r:id="rId8"/>
    <p:sldId id="273" r:id="rId9"/>
    <p:sldId id="256" r:id="rId10"/>
    <p:sldId id="741" r:id="rId11"/>
    <p:sldId id="283" r:id="rId12"/>
    <p:sldId id="753" r:id="rId13"/>
    <p:sldId id="260" r:id="rId14"/>
    <p:sldId id="769" r:id="rId15"/>
    <p:sldId id="730" r:id="rId16"/>
    <p:sldId id="737" r:id="rId17"/>
    <p:sldId id="734" r:id="rId18"/>
    <p:sldId id="764" r:id="rId19"/>
    <p:sldId id="755" r:id="rId20"/>
    <p:sldId id="749" r:id="rId21"/>
    <p:sldId id="750" r:id="rId22"/>
    <p:sldId id="743" r:id="rId23"/>
    <p:sldId id="765" r:id="rId24"/>
    <p:sldId id="262" r:id="rId25"/>
    <p:sldId id="757" r:id="rId26"/>
    <p:sldId id="758" r:id="rId27"/>
    <p:sldId id="759" r:id="rId28"/>
    <p:sldId id="272" r:id="rId29"/>
    <p:sldId id="770" r:id="rId30"/>
    <p:sldId id="267" r:id="rId31"/>
    <p:sldId id="268" r:id="rId32"/>
    <p:sldId id="772" r:id="rId33"/>
    <p:sldId id="269" r:id="rId34"/>
    <p:sldId id="270" r:id="rId35"/>
    <p:sldId id="771" r:id="rId36"/>
    <p:sldId id="766" r:id="rId37"/>
    <p:sldId id="258" r:id="rId38"/>
    <p:sldId id="754" r:id="rId39"/>
    <p:sldId id="746" r:id="rId40"/>
    <p:sldId id="768" r:id="rId41"/>
    <p:sldId id="271" r:id="rId4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660"/>
  </p:normalViewPr>
  <p:slideViewPr>
    <p:cSldViewPr snapToGrid="0">
      <p:cViewPr varScale="1">
        <p:scale>
          <a:sx n="68" d="100"/>
          <a:sy n="68" d="100"/>
        </p:scale>
        <p:origin x="36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F41F83-ACDF-4573-A614-D9E9B6E7DF6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F830D4F-D6FD-4A5E-92C7-E4A2F1FDF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03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30D4F-D6FD-4A5E-92C7-E4A2F1FDF3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18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30D4F-D6FD-4A5E-92C7-E4A2F1FDF3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19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30D4F-D6FD-4A5E-92C7-E4A2F1FDF3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7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D20F4-F521-33C0-D641-90B90EC7E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6E4EE-5935-E937-0EF9-0F91463A1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FC7BB-67B2-A097-46A9-9F736097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E9033-8E4A-8D21-141A-A328B0FF3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C9AC7-E433-97F2-0755-3A892F9EE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2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83F55-CF44-90A6-9BBA-81887745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5CD77-0697-0856-E758-27D2CFF34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F5268-38B3-B3ED-05B8-AC83F6FB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1E94B-E940-BC84-2E3D-EBDB1BAE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5F5DF-3755-1A97-E8DE-5896F817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C75EF-59EF-BC1F-5E7E-CA9A004F8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C6C8E-502C-F571-3CDE-5987AA2AA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393E-8351-6F1F-2C4F-2825ED12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9A3A9-08EA-3A95-F144-8E55ACA50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E5ED8-EAE7-7525-CD86-62FFD6E5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3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80A-8712-6017-5626-C24B9CCFB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7D483-ECB7-B8ED-326B-BF5C52164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FFC56-C319-297B-3994-7BC44768B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191EB-6EB2-632A-7E2F-75185ED8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8E131-6DFD-CB4A-FBE6-4DFD27CDD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5D1AF-91F7-1A16-AE54-E5C1DADA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0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5CB2-149F-38DD-4CE2-385890C85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4642E-8563-045A-1906-622CE5C3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581E5-7976-5D2E-2C63-F950A7FAD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05208-C973-D4E4-9C5C-65CF52BCE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B6E7D-4545-6E29-F0F2-4267AB264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962DF1-E974-EE03-020D-16CDDA7CC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6BFF9-D84C-833F-3282-ED58EE9D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8EB244-1290-CD01-0022-213A1820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7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55794-8709-EF71-C354-9F00F12B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796683-8D4C-6326-7F4B-06BB7689D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E1E30-16F5-BE6A-902E-D735C05C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FAB54-D219-CD09-1FB0-DDB0DA55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9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251A7E-CD2E-8B23-0376-A0BCCB86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0F3CE7-799B-AAEF-E769-0F396071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545C2-3BA7-811E-A7B8-5133F81D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0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D373-A808-45D3-5513-03FF82A9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30435-3918-8D51-398A-CC34D1261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5E1BC-29E6-F657-D057-D5BAB1142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768B1-F87F-6A0A-7658-AA22842DB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F5100-6EB6-44E7-DDB1-3CE56BBB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B6701-3A8B-9B4D-B8C0-B16645C9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8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69D12-B087-D0DA-464E-F4BC2483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736A1-1754-69B1-177B-BA740550C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73DF9-39AF-864F-0513-BFF904AE3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63FA9-8CFD-65B7-4532-D1BD4F30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1B8D8-0A66-8DF1-0A0D-BC4EE73E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5EEF1-8766-4677-209C-34A70CECA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1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27CB-F37C-7F5E-B541-E395E478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3B548-FEF8-06CD-3ADB-6C32676BA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6F0CE-B0F2-1566-13A4-26BDB53B4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39443-065F-67D0-D3A5-D6AAA82DE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FE0DF-62C2-2B88-86C8-02E0F423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4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6EAAF5-67C8-EE39-8FBB-86F03E017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184A6-0639-357C-E088-85B28DADD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5B834-9FB7-0CDD-34E4-101F57A7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08744-B621-E4A9-CE8D-CC17798C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435C0-D7D2-72E0-C08F-3ADD25266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6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31625-9731-ACA5-F6A1-A48EE79F9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1FD17-D3E3-1B33-B723-8891219D2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82ED7-488A-0FA3-9F3F-EC417DD28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E94378-4B30-4948-8550-936738A362F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E9071-C105-AE17-AE3F-C5CB041A69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280DE-50D7-ACCF-B435-A15807418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830D6E-B71B-452F-9422-5F62E0C47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0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debunkingdenial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stswarning.forestry.oregonstate.edu/climate-feedback-loops-project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ri5KZlA_q8?feature=oembe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glmMPtY8sM?feature=oembe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I43F2tT99c?feature=oembed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map of the world&#10;&#10;AI-generated content may be incorrect.">
            <a:extLst>
              <a:ext uri="{FF2B5EF4-FFF2-40B4-BE49-F238E27FC236}">
                <a16:creationId xmlns:a16="http://schemas.microsoft.com/office/drawing/2014/main" id="{B9F1DB92-3794-CB2E-6FD1-C6B64A7E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4455"/>
          <a:stretch>
            <a:fillRect/>
          </a:stretch>
        </p:blipFill>
        <p:spPr>
          <a:xfrm>
            <a:off x="157122" y="256032"/>
            <a:ext cx="11877756" cy="57155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7B85244-459B-F8CE-EAE0-AB27AA729239}"/>
              </a:ext>
            </a:extLst>
          </p:cNvPr>
          <p:cNvSpPr txBox="1"/>
          <p:nvPr/>
        </p:nvSpPr>
        <p:spPr>
          <a:xfrm>
            <a:off x="1331976" y="2575218"/>
            <a:ext cx="952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Why You Should Care About Climate Change: What the Data Tell 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718335-24AB-88DC-01AF-C0D463FCF02C}"/>
              </a:ext>
            </a:extLst>
          </p:cNvPr>
          <p:cNvSpPr txBox="1"/>
          <p:nvPr/>
        </p:nvSpPr>
        <p:spPr>
          <a:xfrm>
            <a:off x="310896" y="3775547"/>
            <a:ext cx="11521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Part III: Climate Tipping Points: What May Change Irreversibly</a:t>
            </a:r>
          </a:p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Part IV: How Can Humans Mitigate Climate Change Impacts?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AB4BE8-9222-1B12-EDC4-FC020DB63635}"/>
              </a:ext>
            </a:extLst>
          </p:cNvPr>
          <p:cNvSpPr txBox="1"/>
          <p:nvPr/>
        </p:nvSpPr>
        <p:spPr>
          <a:xfrm>
            <a:off x="911916" y="5150583"/>
            <a:ext cx="10444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Tim Londergan and Steve Vigdor, Traveling University</a:t>
            </a:r>
            <a:r>
              <a:rPr lang="en-US" sz="2800">
                <a:solidFill>
                  <a:schemeClr val="accent1">
                    <a:lumMod val="75000"/>
                  </a:schemeClr>
                </a:solidFill>
              </a:rPr>
              <a:t>, May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17, 2026</a:t>
            </a:r>
          </a:p>
        </p:txBody>
      </p:sp>
    </p:spTree>
    <p:extLst>
      <p:ext uri="{BB962C8B-B14F-4D97-AF65-F5344CB8AC3E}">
        <p14:creationId xmlns:p14="http://schemas.microsoft.com/office/powerpoint/2010/main" val="28849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BE51E44-4C42-EE17-EE67-71F9949D61D4}"/>
              </a:ext>
            </a:extLst>
          </p:cNvPr>
          <p:cNvGrpSpPr/>
          <p:nvPr/>
        </p:nvGrpSpPr>
        <p:grpSpPr>
          <a:xfrm>
            <a:off x="94435" y="267531"/>
            <a:ext cx="12021414" cy="6534381"/>
            <a:chOff x="94435" y="267531"/>
            <a:chExt cx="12021414" cy="6534381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E2291440-F876-FFCD-A150-EF8743E23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169" y="267531"/>
              <a:ext cx="10927619" cy="10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17486" tIns="108742" rIns="217486" bIns="108742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Vigdor/Londergan Science Blog: </a:t>
              </a: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</a:rPr>
                <a:t>“Debunking Denial”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  <a:hlinkClick r:id="rId2"/>
                </a:rPr>
                <a:t>www.debunkingdenial.com</a:t>
              </a: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B23EE4-5141-08B7-BA9C-5F34C23F7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831" y="1396332"/>
              <a:ext cx="9610889" cy="54055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E6C4B2-4F63-3807-1FEF-46C55B200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3430" y="818847"/>
              <a:ext cx="2512419" cy="2932936"/>
            </a:xfrm>
            <a:prstGeom prst="rect">
              <a:avLst/>
            </a:prstGeom>
          </p:spPr>
        </p:pic>
        <p:pic>
          <p:nvPicPr>
            <p:cNvPr id="7" name="Picture 6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D25303FE-BFC1-8ED8-404B-FD0560446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35" y="767069"/>
              <a:ext cx="2847234" cy="2932936"/>
            </a:xfrm>
            <a:prstGeom prst="ellips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7944FB-1932-1876-3275-37F1ED96C6D1}"/>
              </a:ext>
            </a:extLst>
          </p:cNvPr>
          <p:cNvGrpSpPr/>
          <p:nvPr/>
        </p:nvGrpSpPr>
        <p:grpSpPr>
          <a:xfrm>
            <a:off x="2944368" y="1316736"/>
            <a:ext cx="7803281" cy="5265159"/>
            <a:chOff x="2944368" y="1316736"/>
            <a:chExt cx="7803281" cy="5265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A0F0D9-67CD-402E-D204-F8CF3F58C9F6}"/>
                </a:ext>
              </a:extLst>
            </p:cNvPr>
            <p:cNvSpPr txBox="1"/>
            <p:nvPr/>
          </p:nvSpPr>
          <p:spPr>
            <a:xfrm>
              <a:off x="2944368" y="1316736"/>
              <a:ext cx="3730752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Categories covered:</a:t>
              </a:r>
            </a:p>
            <a:p>
              <a:r>
                <a:rPr lang="en-US" sz="2400" dirty="0"/>
                <a:t>Bad Science</a:t>
              </a:r>
            </a:p>
            <a:p>
              <a:r>
                <a:rPr lang="en-US" sz="2400" dirty="0"/>
                <a:t>Brain Science &amp;   </a:t>
              </a:r>
            </a:p>
            <a:p>
              <a:r>
                <a:rPr lang="en-US" sz="2400" dirty="0"/>
                <a:t>                    Brainwashing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Climate change</a:t>
              </a:r>
            </a:p>
            <a:p>
              <a:r>
                <a:rPr lang="en-US" sz="2400" dirty="0"/>
                <a:t>Conspiracy theories</a:t>
              </a:r>
            </a:p>
            <a:p>
              <a:r>
                <a:rPr lang="en-US" sz="2400" dirty="0"/>
                <a:t>Cosmology &amp; Astrophysics</a:t>
              </a:r>
            </a:p>
            <a:p>
              <a:r>
                <a:rPr lang="en-US" sz="2400" dirty="0"/>
                <a:t>Critical thinking</a:t>
              </a:r>
            </a:p>
            <a:p>
              <a:r>
                <a:rPr lang="en-US" sz="2400" dirty="0"/>
                <a:t>Cyber issues</a:t>
              </a:r>
            </a:p>
            <a:p>
              <a:r>
                <a:rPr lang="en-US" sz="2400" dirty="0"/>
                <a:t>Demographics</a:t>
              </a:r>
            </a:p>
            <a:p>
              <a:r>
                <a:rPr lang="en-US" sz="2400" dirty="0"/>
                <a:t>Education</a:t>
              </a:r>
            </a:p>
            <a:p>
              <a:r>
                <a:rPr lang="en-US" sz="2400" dirty="0"/>
                <a:t>Elections</a:t>
              </a:r>
            </a:p>
            <a:p>
              <a:r>
                <a:rPr lang="en-US" sz="2400" dirty="0"/>
                <a:t>Energy production</a:t>
              </a:r>
            </a:p>
            <a:p>
              <a:r>
                <a:rPr lang="en-US" sz="2400" dirty="0"/>
                <a:t>Environment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A7C656-15BD-D41E-A496-F54502411EFF}"/>
                </a:ext>
              </a:extLst>
            </p:cNvPr>
            <p:cNvSpPr txBox="1"/>
            <p:nvPr/>
          </p:nvSpPr>
          <p:spPr>
            <a:xfrm>
              <a:off x="6615676" y="1688248"/>
              <a:ext cx="4131973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Evolution</a:t>
              </a:r>
            </a:p>
            <a:p>
              <a:r>
                <a:rPr lang="en-US" sz="2400" dirty="0"/>
                <a:t>Genes &amp; Genetic</a:t>
              </a:r>
            </a:p>
            <a:p>
              <a:r>
                <a:rPr lang="en-US" sz="2400" dirty="0"/>
                <a:t>                   Engineering</a:t>
              </a:r>
            </a:p>
            <a:p>
              <a:r>
                <a:rPr lang="en-US" sz="2400" dirty="0"/>
                <a:t>Gun violence</a:t>
              </a:r>
            </a:p>
            <a:p>
              <a:r>
                <a:rPr lang="en-US" sz="2400" dirty="0"/>
                <a:t>Medicine, COVID, &amp;</a:t>
              </a:r>
            </a:p>
            <a:p>
              <a:r>
                <a:rPr lang="en-US" sz="2400" dirty="0"/>
                <a:t>                 Vaccinations</a:t>
              </a:r>
            </a:p>
            <a:p>
              <a:r>
                <a:rPr lang="en-US" sz="2400" dirty="0"/>
                <a:t>Miscellany</a:t>
              </a:r>
            </a:p>
            <a:p>
              <a:r>
                <a:rPr lang="en-US" sz="2400" dirty="0"/>
                <a:t>Network science</a:t>
              </a:r>
            </a:p>
            <a:p>
              <a:r>
                <a:rPr lang="en-US" sz="2400" dirty="0"/>
                <a:t>“New Age” hoaxes</a:t>
              </a:r>
            </a:p>
            <a:p>
              <a:r>
                <a:rPr lang="en-US" sz="2400" dirty="0"/>
                <a:t>Ozone layer</a:t>
              </a:r>
            </a:p>
            <a:p>
              <a:r>
                <a:rPr lang="en-US" sz="2400" dirty="0"/>
                <a:t>Partisan divides over science</a:t>
              </a:r>
            </a:p>
            <a:p>
              <a:r>
                <a:rPr lang="en-US" sz="2400" dirty="0"/>
                <a:t>Scientific breakthroughs</a:t>
              </a:r>
            </a:p>
            <a:p>
              <a:r>
                <a:rPr lang="en-US" sz="2400" dirty="0"/>
                <a:t>Toxic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001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85169D-344F-A6B9-8E0F-FF2CD24A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233" y="695693"/>
            <a:ext cx="8297487" cy="44253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A80C91-6483-AB5F-7050-0B10ECA83BC0}"/>
              </a:ext>
            </a:extLst>
          </p:cNvPr>
          <p:cNvSpPr txBox="1"/>
          <p:nvPr/>
        </p:nvSpPr>
        <p:spPr>
          <a:xfrm>
            <a:off x="5145207" y="1401775"/>
            <a:ext cx="4121625" cy="32315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skeptic will question claims, then embrace the evidence. A denier will question claims, then </a:t>
            </a:r>
            <a:r>
              <a:rPr lang="en-US" sz="2800" b="1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reject the evidence</a:t>
            </a:r>
            <a:r>
              <a:rPr lang="en-US" sz="2800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en-US" sz="3999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  <a:highlight>
                  <a:srgbClr val="00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Neil deGrasse Tyson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9FEBCD-5013-CDA4-38D2-B5E6DF58809C}"/>
              </a:ext>
            </a:extLst>
          </p:cNvPr>
          <p:cNvSpPr txBox="1"/>
          <p:nvPr/>
        </p:nvSpPr>
        <p:spPr>
          <a:xfrm>
            <a:off x="722928" y="5481151"/>
            <a:ext cx="9818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DISCLAIMER: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views expressed in these videos and on our blog site are our own, and do not represent positions taken by Indiana University.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594EF4-D3F9-DD95-1EA0-F63726510CD5}"/>
              </a:ext>
            </a:extLst>
          </p:cNvPr>
          <p:cNvSpPr txBox="1"/>
          <p:nvPr/>
        </p:nvSpPr>
        <p:spPr>
          <a:xfrm>
            <a:off x="877824" y="197225"/>
            <a:ext cx="1049731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Example of a Climate Change Positive Feedback Loop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1B736-492E-225C-819D-137A2F22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85" y="918235"/>
            <a:ext cx="7743825" cy="4829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EDFADB-1732-8F3D-4900-44616F3AF202}"/>
              </a:ext>
            </a:extLst>
          </p:cNvPr>
          <p:cNvSpPr txBox="1"/>
          <p:nvPr/>
        </p:nvSpPr>
        <p:spPr>
          <a:xfrm>
            <a:off x="406346" y="1592426"/>
            <a:ext cx="34485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Video:</a:t>
            </a:r>
            <a:r>
              <a:rPr lang="en-US" sz="2400" b="1" dirty="0">
                <a:solidFill>
                  <a:srgbClr val="D60093"/>
                </a:solidFill>
              </a:rPr>
              <a:t> When global temp. increases due to greenhouse gases in atmosphere, ice sheets melt, reducing Earth’s reflection of sunlight. Absorption of more sunlight increases global temps, further enhancing the feedback loop.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06E738-FC4C-D89E-EA91-05BB4D7DDFF5}"/>
              </a:ext>
            </a:extLst>
          </p:cNvPr>
          <p:cNvSpPr txBox="1"/>
          <p:nvPr/>
        </p:nvSpPr>
        <p:spPr>
          <a:xfrm>
            <a:off x="2196351" y="5657262"/>
            <a:ext cx="84319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See more examples of climate feedback loops at: </a:t>
            </a:r>
            <a:r>
              <a:rPr lang="en-US" u="sng" dirty="0">
                <a:solidFill>
                  <a:srgbClr val="467886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https://scientistswarning.forestry.oregonstate.edu/climate-feedback-loops-project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C6E83D-813E-6C1B-875A-D340D5140F49}"/>
              </a:ext>
            </a:extLst>
          </p:cNvPr>
          <p:cNvSpPr txBox="1"/>
          <p:nvPr/>
        </p:nvSpPr>
        <p:spPr>
          <a:xfrm>
            <a:off x="4421874" y="6476109"/>
            <a:ext cx="3754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E.g., </a:t>
            </a:r>
            <a:r>
              <a:rPr lang="en-US" dirty="0">
                <a:solidFill>
                  <a:srgbClr val="FF0000"/>
                </a:solidFill>
              </a:rPr>
              <a:t>Melting of Greenland Ice Sheet </a:t>
            </a:r>
          </a:p>
        </p:txBody>
      </p:sp>
    </p:spTree>
    <p:extLst>
      <p:ext uri="{BB962C8B-B14F-4D97-AF65-F5344CB8AC3E}">
        <p14:creationId xmlns:p14="http://schemas.microsoft.com/office/powerpoint/2010/main" val="32460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C58E68EE-3939-CF09-F79F-58E3563C9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688" y="1355137"/>
            <a:ext cx="6180807" cy="30904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3E61C1-ECE3-7A3A-FDAE-5B0E1E964191}"/>
              </a:ext>
            </a:extLst>
          </p:cNvPr>
          <p:cNvSpPr txBox="1"/>
          <p:nvPr/>
        </p:nvSpPr>
        <p:spPr>
          <a:xfrm>
            <a:off x="2043954" y="197225"/>
            <a:ext cx="806823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How Do Tipping Points Occur?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49C00E-55CA-958A-064C-89788614CA50}"/>
              </a:ext>
            </a:extLst>
          </p:cNvPr>
          <p:cNvSpPr txBox="1"/>
          <p:nvPr/>
        </p:nvSpPr>
        <p:spPr>
          <a:xfrm>
            <a:off x="265912" y="1041238"/>
            <a:ext cx="4763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ball in valley with two minima, as external forces change shape of the well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F61F87-94DC-227C-8BB8-F8900858539B}"/>
              </a:ext>
            </a:extLst>
          </p:cNvPr>
          <p:cNvSpPr txBox="1"/>
          <p:nvPr/>
        </p:nvSpPr>
        <p:spPr>
          <a:xfrm>
            <a:off x="694944" y="5450858"/>
            <a:ext cx="10643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Climate:</a:t>
            </a:r>
            <a:r>
              <a:rPr lang="en-US" sz="2400" b="1" dirty="0">
                <a:solidFill>
                  <a:srgbClr val="D60093"/>
                </a:solidFill>
              </a:rPr>
              <a:t> once a dynamical system passes a </a:t>
            </a:r>
            <a:r>
              <a:rPr lang="en-US" sz="2400" b="1" dirty="0">
                <a:solidFill>
                  <a:srgbClr val="C00000"/>
                </a:solidFill>
              </a:rPr>
              <a:t>tipping point, </a:t>
            </a:r>
            <a:r>
              <a:rPr lang="en-US" sz="2400" b="1" dirty="0">
                <a:solidFill>
                  <a:srgbClr val="D60093"/>
                </a:solidFill>
              </a:rPr>
              <a:t>positive feedback effects drive the system inexorably toward a new state, making it </a:t>
            </a:r>
            <a:r>
              <a:rPr lang="en-US" sz="2400" b="1" dirty="0">
                <a:solidFill>
                  <a:srgbClr val="C00000"/>
                </a:solidFill>
              </a:rPr>
              <a:t>difficult or prohibitively expensive </a:t>
            </a:r>
            <a:r>
              <a:rPr lang="en-US" sz="2400" b="1" dirty="0">
                <a:solidFill>
                  <a:srgbClr val="D60093"/>
                </a:solidFill>
              </a:rPr>
              <a:t>to return to the prior state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2F517-C16C-F96F-949B-AEEAD5969A99}"/>
              </a:ext>
            </a:extLst>
          </p:cNvPr>
          <p:cNvSpPr txBox="1"/>
          <p:nvPr/>
        </p:nvSpPr>
        <p:spPr>
          <a:xfrm>
            <a:off x="272008" y="2364070"/>
            <a:ext cx="497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At first the ball vibrates a bit around a seemingly stable minimum.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2026F-A8A9-0098-443A-8892E01672AC}"/>
              </a:ext>
            </a:extLst>
          </p:cNvPr>
          <p:cNvSpPr txBox="1"/>
          <p:nvPr/>
        </p:nvSpPr>
        <p:spPr>
          <a:xfrm>
            <a:off x="265912" y="3353466"/>
            <a:ext cx="5238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But as shape changes and feedback amplifies vibration, ball passes a </a:t>
            </a:r>
            <a:r>
              <a:rPr lang="en-US" sz="2400" b="1" dirty="0">
                <a:solidFill>
                  <a:srgbClr val="C00000"/>
                </a:solidFill>
              </a:rPr>
              <a:t>tipping point</a:t>
            </a:r>
            <a:r>
              <a:rPr lang="en-US" sz="2400" dirty="0">
                <a:solidFill>
                  <a:srgbClr val="C00000"/>
                </a:solidFill>
              </a:rPr>
              <a:t>, making an abrupt transition to a new stable point of very different character.</a:t>
            </a:r>
          </a:p>
        </p:txBody>
      </p:sp>
    </p:spTree>
    <p:extLst>
      <p:ext uri="{BB962C8B-B14F-4D97-AF65-F5344CB8AC3E}">
        <p14:creationId xmlns:p14="http://schemas.microsoft.com/office/powerpoint/2010/main" val="147193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FDD840-C474-7D79-A599-17BCF4F0AA5D}"/>
              </a:ext>
            </a:extLst>
          </p:cNvPr>
          <p:cNvGrpSpPr/>
          <p:nvPr/>
        </p:nvGrpSpPr>
        <p:grpSpPr>
          <a:xfrm>
            <a:off x="232299" y="1059892"/>
            <a:ext cx="6345284" cy="5000981"/>
            <a:chOff x="232299" y="1059892"/>
            <a:chExt cx="6345284" cy="500098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DC059C-6B91-27C0-BD26-0C1413E03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515" y="1181418"/>
              <a:ext cx="6151068" cy="477621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659DC5-1CA8-ED68-915D-797A68C2FFA9}"/>
                </a:ext>
              </a:extLst>
            </p:cNvPr>
            <p:cNvSpPr txBox="1"/>
            <p:nvPr/>
          </p:nvSpPr>
          <p:spPr>
            <a:xfrm>
              <a:off x="1503452" y="5660763"/>
              <a:ext cx="40080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Input flow rate of cold fresh water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38B39E-0223-D37C-5F4A-94054AFA4771}"/>
                </a:ext>
              </a:extLst>
            </p:cNvPr>
            <p:cNvSpPr txBox="1"/>
            <p:nvPr/>
          </p:nvSpPr>
          <p:spPr>
            <a:xfrm rot="16200000">
              <a:off x="-2018238" y="3310429"/>
              <a:ext cx="49011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Atlantic Ocean current circulation strength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45FEA34-C378-89A2-F66B-E53DA2835B40}"/>
              </a:ext>
            </a:extLst>
          </p:cNvPr>
          <p:cNvSpPr txBox="1"/>
          <p:nvPr/>
        </p:nvSpPr>
        <p:spPr>
          <a:xfrm>
            <a:off x="1770785" y="6012499"/>
            <a:ext cx="3462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ptos" panose="020B0004020202020204" pitchFamily="34" charset="0"/>
              </a:rPr>
              <a:t>Model/ Atlantic Ocean Circulation Tipping Point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14838D-2504-CF49-313C-E9F3350B4BE9}"/>
              </a:ext>
            </a:extLst>
          </p:cNvPr>
          <p:cNvSpPr txBox="1"/>
          <p:nvPr/>
        </p:nvSpPr>
        <p:spPr>
          <a:xfrm>
            <a:off x="786384" y="197225"/>
            <a:ext cx="10716768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Climate Change Impacts on Some Earth Systems Get Amplified by Feedback, May Trigger “Tipping Points” to Dramatic Change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2890A8-5A14-2B72-48D3-8DFAE91DFD63}"/>
              </a:ext>
            </a:extLst>
          </p:cNvPr>
          <p:cNvSpPr txBox="1"/>
          <p:nvPr/>
        </p:nvSpPr>
        <p:spPr>
          <a:xfrm>
            <a:off x="6382512" y="3569526"/>
            <a:ext cx="55961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Earth systems are most susceptible to near-term tipping points:</a:t>
            </a:r>
          </a:p>
          <a:p>
            <a:endParaRPr lang="en-US" sz="2400" b="1" dirty="0"/>
          </a:p>
          <a:p>
            <a:r>
              <a:rPr lang="en-US" sz="2400" dirty="0">
                <a:solidFill>
                  <a:srgbClr val="7030A0"/>
                </a:solidFill>
              </a:rPr>
              <a:t>Warm water coral reefs dying;</a:t>
            </a:r>
          </a:p>
          <a:p>
            <a:r>
              <a:rPr lang="en-US" sz="2400" dirty="0">
                <a:solidFill>
                  <a:srgbClr val="0070C0"/>
                </a:solidFill>
              </a:rPr>
              <a:t>Greenland Ice Sheet melting;</a:t>
            </a:r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West Antarctic Ice Sheet melting;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North Atlantic Ocean current collapsing;</a:t>
            </a:r>
          </a:p>
          <a:p>
            <a:r>
              <a:rPr lang="en-US" sz="2400" dirty="0">
                <a:solidFill>
                  <a:srgbClr val="0070C0"/>
                </a:solidFill>
              </a:rPr>
              <a:t>Arctic permafrost thawing.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09C847-3750-7FC2-5EE5-C318D14F02D4}"/>
              </a:ext>
            </a:extLst>
          </p:cNvPr>
          <p:cNvSpPr txBox="1"/>
          <p:nvPr/>
        </p:nvSpPr>
        <p:spPr>
          <a:xfrm>
            <a:off x="6382512" y="1490008"/>
            <a:ext cx="51879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2025 Global Tipping Points Report, </a:t>
            </a:r>
            <a:r>
              <a:rPr lang="en-US" sz="2400" dirty="0">
                <a:solidFill>
                  <a:srgbClr val="002060"/>
                </a:solidFill>
              </a:rPr>
              <a:t>University of Exeter (500 pages)</a:t>
            </a:r>
          </a:p>
          <a:p>
            <a:pPr algn="ctr"/>
            <a:r>
              <a:rPr lang="en-US" sz="2400" dirty="0">
                <a:solidFill>
                  <a:srgbClr val="D60093"/>
                </a:solidFill>
              </a:rPr>
              <a:t>Focus on those systems that are closest to tipping point under current conditions.  </a:t>
            </a:r>
          </a:p>
        </p:txBody>
      </p:sp>
    </p:spTree>
    <p:extLst>
      <p:ext uri="{BB962C8B-B14F-4D97-AF65-F5344CB8AC3E}">
        <p14:creationId xmlns:p14="http://schemas.microsoft.com/office/powerpoint/2010/main" val="28737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1A1DF6-C934-003E-5B06-951F62A9B36A}"/>
              </a:ext>
            </a:extLst>
          </p:cNvPr>
          <p:cNvSpPr txBox="1"/>
          <p:nvPr/>
        </p:nvSpPr>
        <p:spPr>
          <a:xfrm>
            <a:off x="2043954" y="197225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Climate Change Threats to Coral Reef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AD9E18-320D-25C4-8F8D-0A1EBB6D604D}"/>
              </a:ext>
            </a:extLst>
          </p:cNvPr>
          <p:cNvSpPr txBox="1"/>
          <p:nvPr/>
        </p:nvSpPr>
        <p:spPr>
          <a:xfrm>
            <a:off x="234379" y="1019512"/>
            <a:ext cx="43891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7030A0"/>
                </a:solidFill>
              </a:rPr>
              <a:t>25% of all marine species depend on reefs in some stage of their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70C0"/>
                </a:solidFill>
              </a:rPr>
              <a:t>Thermal stress </a:t>
            </a:r>
            <a:r>
              <a:rPr lang="en-US" sz="2400" i="1" dirty="0">
                <a:solidFill>
                  <a:srgbClr val="0070C0"/>
                </a:solidFill>
              </a:rPr>
              <a:t>causes coral bleaching by expelling algae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F0000"/>
                </a:solidFill>
              </a:rPr>
              <a:t>Rising sea levels </a:t>
            </a:r>
            <a:r>
              <a:rPr lang="en-US" sz="2400" i="1" dirty="0">
                <a:solidFill>
                  <a:srgbClr val="FF0000"/>
                </a:solidFill>
                <a:sym typeface="Wingdings" panose="05000000000000000000" pitchFamily="2" charset="2"/>
              </a:rPr>
              <a:t> i</a:t>
            </a:r>
            <a:r>
              <a:rPr lang="en-US" sz="2400" i="1" dirty="0">
                <a:solidFill>
                  <a:srgbClr val="FF0000"/>
                </a:solidFill>
              </a:rPr>
              <a:t>ncreased sedimentation can smother coral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Pollutants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 produce algal blooms that reduce sunlight to corals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7790F4-3681-426F-24C5-314CDB43878E}"/>
              </a:ext>
            </a:extLst>
          </p:cNvPr>
          <p:cNvSpPr txBox="1"/>
          <p:nvPr/>
        </p:nvSpPr>
        <p:spPr>
          <a:xfrm>
            <a:off x="1207009" y="5091115"/>
            <a:ext cx="9360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Altered ocean currents: </a:t>
            </a:r>
            <a:r>
              <a:rPr lang="en-US" sz="2400" i="1" dirty="0">
                <a:solidFill>
                  <a:srgbClr val="C00000"/>
                </a:solidFill>
              </a:rPr>
              <a:t>diminish food for corals; hamper dispersal of coral larvae</a:t>
            </a:r>
          </a:p>
          <a:p>
            <a:r>
              <a:rPr lang="en-US" sz="2400" b="1" i="1" dirty="0"/>
              <a:t>Ocean acidification: </a:t>
            </a:r>
            <a:r>
              <a:rPr lang="en-US" sz="2400" i="1" dirty="0"/>
              <a:t>affects integrity of reef; decreases rate of reef growth</a:t>
            </a:r>
          </a:p>
        </p:txBody>
      </p:sp>
      <p:pic>
        <p:nvPicPr>
          <p:cNvPr id="2" name="Picture 1" descr="A diagram of coral reefs&#10;&#10;Description automatically generated">
            <a:extLst>
              <a:ext uri="{FF2B5EF4-FFF2-40B4-BE49-F238E27FC236}">
                <a16:creationId xmlns:a16="http://schemas.microsoft.com/office/drawing/2014/main" id="{6A3A8D52-CF8C-C8D9-86F1-378EDF57C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499" y="874405"/>
            <a:ext cx="6257861" cy="4075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509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wimming under water&#10;&#10;AI-generated content may be incorrect.">
            <a:extLst>
              <a:ext uri="{FF2B5EF4-FFF2-40B4-BE49-F238E27FC236}">
                <a16:creationId xmlns:a16="http://schemas.microsoft.com/office/drawing/2014/main" id="{605DC503-41E5-3156-8E38-4FC70E75B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74" y="243936"/>
            <a:ext cx="2426233" cy="24262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6144D9-2827-FA33-8F29-AF67635CCE5A}"/>
              </a:ext>
            </a:extLst>
          </p:cNvPr>
          <p:cNvSpPr txBox="1"/>
          <p:nvPr/>
        </p:nvSpPr>
        <p:spPr>
          <a:xfrm>
            <a:off x="237130" y="641445"/>
            <a:ext cx="2576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Unheard-of fraction of coral reefs were  bleached in 2024 episode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8A5EF-04C8-D246-FCB0-074D5934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712" y="801176"/>
            <a:ext cx="5766168" cy="11547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B3FB66-8FB6-3075-01FF-E10562F1BFA2}"/>
              </a:ext>
            </a:extLst>
          </p:cNvPr>
          <p:cNvSpPr txBox="1"/>
          <p:nvPr/>
        </p:nvSpPr>
        <p:spPr>
          <a:xfrm>
            <a:off x="152400" y="3759556"/>
            <a:ext cx="26992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Color-coded map shows magnitude of 2024 damage to coral reefs </a:t>
            </a:r>
            <a:r>
              <a:rPr lang="en-US" sz="2400" dirty="0">
                <a:solidFill>
                  <a:srgbClr val="00B050"/>
                </a:solidFill>
              </a:rPr>
              <a:t>(land masses shown in gray) </a:t>
            </a:r>
          </a:p>
        </p:txBody>
      </p:sp>
      <p:pic>
        <p:nvPicPr>
          <p:cNvPr id="6" name="Picture 5" descr="A map of the north pole&#10;&#10;AI-generated content may be incorrect.">
            <a:extLst>
              <a:ext uri="{FF2B5EF4-FFF2-40B4-BE49-F238E27FC236}">
                <a16:creationId xmlns:a16="http://schemas.microsoft.com/office/drawing/2014/main" id="{902BD5FB-604B-325B-0BE2-BEA253145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807" y="3204934"/>
            <a:ext cx="9162809" cy="3611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9143BC-FE56-D4F6-269F-2F20917D30BB}"/>
              </a:ext>
            </a:extLst>
          </p:cNvPr>
          <p:cNvSpPr txBox="1"/>
          <p:nvPr/>
        </p:nvSpPr>
        <p:spPr>
          <a:xfrm>
            <a:off x="5592712" y="1980272"/>
            <a:ext cx="6095489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&gt; Reefs sometimes recover from bleaching, but 30% of worldwide reefs already lost this century! Many more at short-term risk!</a:t>
            </a:r>
          </a:p>
        </p:txBody>
      </p:sp>
    </p:spTree>
    <p:extLst>
      <p:ext uri="{BB962C8B-B14F-4D97-AF65-F5344CB8AC3E}">
        <p14:creationId xmlns:p14="http://schemas.microsoft.com/office/powerpoint/2010/main" val="253981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3DD030-CC79-72CD-849E-688F573B83F4}"/>
              </a:ext>
            </a:extLst>
          </p:cNvPr>
          <p:cNvSpPr txBox="1"/>
          <p:nvPr/>
        </p:nvSpPr>
        <p:spPr>
          <a:xfrm>
            <a:off x="1207008" y="263447"/>
            <a:ext cx="963777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b="1">
                <a:solidFill>
                  <a:srgbClr val="FF0000"/>
                </a:solidFill>
                <a:latin typeface="Calibri" panose="020F0502020204030204"/>
              </a:rPr>
              <a:t>Greenland and West Antarctic Ice Sheet Tipping Points</a:t>
            </a:r>
            <a:endParaRPr lang="en-US" sz="240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3DC160-1DD0-66CD-5782-43B487F7AEDD}"/>
              </a:ext>
            </a:extLst>
          </p:cNvPr>
          <p:cNvSpPr txBox="1"/>
          <p:nvPr/>
        </p:nvSpPr>
        <p:spPr>
          <a:xfrm>
            <a:off x="676656" y="1078992"/>
            <a:ext cx="48771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7030A0"/>
                </a:solidFill>
              </a:rPr>
              <a:t>Polar regions heating </a:t>
            </a:r>
            <a:r>
              <a:rPr lang="en-US" sz="2400" dirty="0">
                <a:solidFill>
                  <a:srgbClr val="7030A0"/>
                </a:solidFill>
              </a:rPr>
              <a:t>much faster than mid-latitudes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0070C0"/>
                </a:solidFill>
              </a:rPr>
              <a:t>Ice sheet melting is accelerating </a:t>
            </a:r>
            <a:r>
              <a:rPr lang="en-US" sz="2400" dirty="0">
                <a:solidFill>
                  <a:srgbClr val="0070C0"/>
                </a:solidFill>
                <a:sym typeface="Symbol" panose="05050102010706020507" pitchFamily="18" charset="2"/>
              </a:rPr>
              <a:t> possibility of tipping points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055453-4D25-E05C-B9AE-28F9DC7416F4}"/>
              </a:ext>
            </a:extLst>
          </p:cNvPr>
          <p:cNvSpPr txBox="1"/>
          <p:nvPr/>
        </p:nvSpPr>
        <p:spPr>
          <a:xfrm>
            <a:off x="640080" y="2648652"/>
            <a:ext cx="48771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Greenland sheet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is a massive dome, up to 10,000 feet, atop bedrock; it melts from the top down.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West Antarctic glaciers </a:t>
            </a:r>
            <a:r>
              <a:rPr lang="en-US" sz="2400" dirty="0">
                <a:solidFill>
                  <a:srgbClr val="FF0000"/>
                </a:solidFill>
              </a:rPr>
              <a:t>extend into sea, fissuring from the bottom up.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Different topography </a:t>
            </a:r>
            <a:r>
              <a:rPr lang="en-US" sz="2400" dirty="0"/>
              <a:t>yields different feedback loops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303DC7-2FDC-4A9F-DD26-3329AB84FD86}"/>
              </a:ext>
            </a:extLst>
          </p:cNvPr>
          <p:cNvGrpSpPr/>
          <p:nvPr/>
        </p:nvGrpSpPr>
        <p:grpSpPr>
          <a:xfrm>
            <a:off x="5517218" y="914400"/>
            <a:ext cx="6309598" cy="5424249"/>
            <a:chOff x="5517218" y="914400"/>
            <a:chExt cx="6309598" cy="542424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0E618C3-8EC4-86EA-2F61-5DA2B3693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794" y="1280160"/>
              <a:ext cx="6273022" cy="50584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FC91A0-DFC5-122B-114D-BC09083BF206}"/>
                </a:ext>
              </a:extLst>
            </p:cNvPr>
            <p:cNvSpPr txBox="1"/>
            <p:nvPr/>
          </p:nvSpPr>
          <p:spPr>
            <a:xfrm>
              <a:off x="5517218" y="914400"/>
              <a:ext cx="6309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Topographic maps of Greenland and Antarctic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917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earth showing the global warming&#10;&#10;AI-generated content may be incorrect.">
            <a:extLst>
              <a:ext uri="{FF2B5EF4-FFF2-40B4-BE49-F238E27FC236}">
                <a16:creationId xmlns:a16="http://schemas.microsoft.com/office/drawing/2014/main" id="{58E6C033-ED4B-E284-9412-5B15E50FB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" y="0"/>
            <a:ext cx="7380877" cy="4141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E6F81D-BCB5-CC5C-DE81-059BF12DE084}"/>
              </a:ext>
            </a:extLst>
          </p:cNvPr>
          <p:cNvSpPr txBox="1"/>
          <p:nvPr/>
        </p:nvSpPr>
        <p:spPr>
          <a:xfrm>
            <a:off x="7753204" y="438841"/>
            <a:ext cx="37615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massive Greenland ice sheet is melting from the top as peak gets  exposed to warming air, but runoff has lowered elevations by 60-70 feet at some coastal places.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75B59-75AE-1E0E-708D-236C89C78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55" y="3688468"/>
            <a:ext cx="4632601" cy="30844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A77D44-0F5F-7FFC-14C2-E0CD3E5A16AD}"/>
              </a:ext>
            </a:extLst>
          </p:cNvPr>
          <p:cNvSpPr txBox="1"/>
          <p:nvPr/>
        </p:nvSpPr>
        <p:spPr>
          <a:xfrm>
            <a:off x="457200" y="4678326"/>
            <a:ext cx="6528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Wind blows nutrient-laden dust from exposed rocks onto coastal ice, feeding algal blooms. These accelerate melting by reducing solar reflectance.</a:t>
            </a:r>
          </a:p>
        </p:txBody>
      </p:sp>
    </p:spTree>
    <p:extLst>
      <p:ext uri="{BB962C8B-B14F-4D97-AF65-F5344CB8AC3E}">
        <p14:creationId xmlns:p14="http://schemas.microsoft.com/office/powerpoint/2010/main" val="337292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iceberg with blue light coming out of it&#10;&#10;AI-generated content may be incorrect.">
            <a:extLst>
              <a:ext uri="{FF2B5EF4-FFF2-40B4-BE49-F238E27FC236}">
                <a16:creationId xmlns:a16="http://schemas.microsoft.com/office/drawing/2014/main" id="{32ED2ACC-D693-5159-1E73-6D7B7BEF6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6" y="3124281"/>
            <a:ext cx="6164796" cy="3507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C64A53-DA62-2A94-BC40-1B3A9BDD5EED}"/>
              </a:ext>
            </a:extLst>
          </p:cNvPr>
          <p:cNvSpPr txBox="1"/>
          <p:nvPr/>
        </p:nvSpPr>
        <p:spPr>
          <a:xfrm>
            <a:off x="436329" y="363634"/>
            <a:ext cx="7960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Antarctica’s enormous Thwaites (“doomsday”) glacier is fissuring from below as warming sea water seeps into cracks. </a:t>
            </a:r>
            <a:endParaRPr 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5E444-A585-51EE-8442-69ED24D6B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152" y="1358486"/>
            <a:ext cx="3863102" cy="5273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5D59-447C-ED98-6A6E-B64C252D9A8B}"/>
              </a:ext>
            </a:extLst>
          </p:cNvPr>
          <p:cNvSpPr txBox="1"/>
          <p:nvPr/>
        </p:nvSpPr>
        <p:spPr>
          <a:xfrm>
            <a:off x="436329" y="1719994"/>
            <a:ext cx="7960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Thwaites breaks apart, structural integrity of surrounding glaciers and entire West Antarctic ice sheet gets compromised.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66EAC9-0FB7-2DC4-C840-6362621705F6}"/>
              </a:ext>
            </a:extLst>
          </p:cNvPr>
          <p:cNvSpPr txBox="1"/>
          <p:nvPr/>
        </p:nvSpPr>
        <p:spPr>
          <a:xfrm>
            <a:off x="530353" y="1031415"/>
            <a:ext cx="4226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defTabSz="457200"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melting increases, can reach ‘tipping point.’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defTabSz="457200">
              <a:defRPr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 tipping point, ice sheet may completely melt (after tipping point, very hard to reverse). </a:t>
            </a:r>
          </a:p>
          <a:p>
            <a:pPr marL="228600" defTabSz="457200">
              <a:defRPr/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melting of ice sheet would take centuries, possibly millennia; but produce major global change.   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B9572-2FCF-7D01-A30A-0FA831B998BE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Outlook for Ice Sheet Tipping Points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18E22-38DB-722A-8EBE-52909F3356F2}"/>
              </a:ext>
            </a:extLst>
          </p:cNvPr>
          <p:cNvSpPr txBox="1"/>
          <p:nvPr/>
        </p:nvSpPr>
        <p:spPr>
          <a:xfrm>
            <a:off x="1524000" y="4762203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ctr" defTabSz="457200">
              <a:defRPr/>
            </a:pPr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melt of: </a:t>
            </a:r>
          </a:p>
          <a:p>
            <a:pPr marL="571500" indent="-342900" defTabSz="457200">
              <a:buFont typeface="Wingdings" panose="05000000000000000000" pitchFamily="2" charset="2"/>
              <a:buChar char="§"/>
              <a:defRPr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Greenland Ice Sheet would raise global sea level by up to 7 meters; submerge islands worldwide; inundate coastal areas.</a:t>
            </a:r>
          </a:p>
          <a:p>
            <a:pPr marL="571500" indent="-342900" defTabSz="457200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 Antarctic Ice Sheet would raise global sea level by 3 meters.</a:t>
            </a:r>
          </a:p>
          <a:p>
            <a:pPr marL="571500" indent="-342900" defTabSz="457200">
              <a:buFont typeface="Wingdings" panose="05000000000000000000" pitchFamily="2" charset="2"/>
              <a:buChar char="§"/>
              <a:defRPr/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Greenland melt may induce tipping points in other major systems.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B3151-25B8-93D8-8559-1C38E5C82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336" y="1131963"/>
            <a:ext cx="5819775" cy="3007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81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9DC6D-B225-C9A3-4412-7C04DA4CCB3C}"/>
              </a:ext>
            </a:extLst>
          </p:cNvPr>
          <p:cNvSpPr txBox="1"/>
          <p:nvPr/>
        </p:nvSpPr>
        <p:spPr>
          <a:xfrm>
            <a:off x="1048512" y="263447"/>
            <a:ext cx="100157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Density of Seawater Depends on Temperature and Salinity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31" y="2615999"/>
            <a:ext cx="4326322" cy="4214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A6CF1E-A019-3049-E2A7-DC4AD51F2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3" y="1159690"/>
            <a:ext cx="4767673" cy="2681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CEFF10-8779-62EE-47E5-A9ECD396A07A}"/>
              </a:ext>
            </a:extLst>
          </p:cNvPr>
          <p:cNvSpPr txBox="1"/>
          <p:nvPr/>
        </p:nvSpPr>
        <p:spPr>
          <a:xfrm>
            <a:off x="1930400" y="4233333"/>
            <a:ext cx="4047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Density of seawater increases with decreasing temperature and with increasing salinity.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EFF50-17F3-B7E0-B92E-75CD98746EAE}"/>
              </a:ext>
            </a:extLst>
          </p:cNvPr>
          <p:cNvSpPr txBox="1"/>
          <p:nvPr/>
        </p:nvSpPr>
        <p:spPr>
          <a:xfrm>
            <a:off x="6587463" y="988745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The Dead Sea has salinity of </a:t>
            </a:r>
            <a:r>
              <a:rPr lang="en-US" sz="2400" b="1" dirty="0">
                <a:solidFill>
                  <a:srgbClr val="FF0000"/>
                </a:solidFill>
              </a:rPr>
              <a:t>34%</a:t>
            </a:r>
            <a:r>
              <a:rPr lang="en-US" sz="2400" dirty="0">
                <a:solidFill>
                  <a:srgbClr val="0070C0"/>
                </a:solidFill>
              </a:rPr>
              <a:t>, so is especially dense, making it easy to float.</a:t>
            </a:r>
          </a:p>
        </p:txBody>
      </p:sp>
    </p:spTree>
    <p:extLst>
      <p:ext uri="{BB962C8B-B14F-4D97-AF65-F5344CB8AC3E}">
        <p14:creationId xmlns:p14="http://schemas.microsoft.com/office/powerpoint/2010/main" val="90602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8B9572-2FCF-7D01-A30A-0FA831B998BE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The Global Conveyor Belt of Ocean Currents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60F9B-157E-0C7A-B468-326CC049FB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28" y="1074882"/>
            <a:ext cx="5088003" cy="50271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5869" y="1074882"/>
            <a:ext cx="5088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conveyor belt is driven by density variations of sea water.</a:t>
            </a:r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Cold, salty water is densest of 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869" y="2310299"/>
            <a:ext cx="5350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 freezes or evaporates, but not the salt. So water left behind saltier.</a:t>
            </a:r>
          </a:p>
          <a:p>
            <a:r>
              <a:rPr lang="en-US" sz="2400" dirty="0">
                <a:solidFill>
                  <a:srgbClr val="7030A0"/>
                </a:solidFill>
              </a:rPr>
              <a:t>Cold, salty water is submerged deep (thousands of meters) below surface at 3 locations: near Iceland, near Greenland, and near Antarctica.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F544C-9EE1-4395-D93D-7EB06C808152}"/>
              </a:ext>
            </a:extLst>
          </p:cNvPr>
          <p:cNvSpPr txBox="1"/>
          <p:nvPr/>
        </p:nvSpPr>
        <p:spPr>
          <a:xfrm>
            <a:off x="759126" y="4618623"/>
            <a:ext cx="6021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Warm, salty water flows in along surface from Southern Ocean to replace submerged cold, salty water, but then gives up its heat to atmosphere and sinks itself, forming vertical global circulation.</a:t>
            </a:r>
          </a:p>
        </p:txBody>
      </p:sp>
    </p:spTree>
    <p:extLst>
      <p:ext uri="{BB962C8B-B14F-4D97-AF65-F5344CB8AC3E}">
        <p14:creationId xmlns:p14="http://schemas.microsoft.com/office/powerpoint/2010/main" val="142884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C9BF5E-E3D3-E57F-8C66-D74212E9E9EB}"/>
              </a:ext>
            </a:extLst>
          </p:cNvPr>
          <p:cNvSpPr txBox="1"/>
          <p:nvPr/>
        </p:nvSpPr>
        <p:spPr>
          <a:xfrm>
            <a:off x="2043954" y="197225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North Atlantic Ocean Circulating Currents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6C2B3-A7F7-80B4-C811-570EF1793D82}"/>
              </a:ext>
            </a:extLst>
          </p:cNvPr>
          <p:cNvSpPr txBox="1"/>
          <p:nvPr/>
        </p:nvSpPr>
        <p:spPr>
          <a:xfrm>
            <a:off x="1035714" y="749278"/>
            <a:ext cx="6316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</a:rPr>
              <a:t>Schematic diagram of Atlantic circulating currents. 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Red = warm surface currents</a:t>
            </a:r>
          </a:p>
          <a:p>
            <a:r>
              <a:rPr lang="en-US" sz="2400" b="1" i="1" dirty="0">
                <a:solidFill>
                  <a:srgbClr val="0070C0"/>
                </a:solidFill>
              </a:rPr>
              <a:t>Blue = cold deep-water currents </a:t>
            </a:r>
          </a:p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Yellow = deepwater formation areas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355C79-54CE-F33C-AEEB-AC6D88B516C3}"/>
              </a:ext>
            </a:extLst>
          </p:cNvPr>
          <p:cNvSpPr txBox="1"/>
          <p:nvPr/>
        </p:nvSpPr>
        <p:spPr>
          <a:xfrm>
            <a:off x="906402" y="2775485"/>
            <a:ext cx="6445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8000"/>
                </a:solidFill>
              </a:rPr>
              <a:t>AMOC = Atlantic Meridional Overturning Circulation is part of global conveyor belt.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D60093"/>
                </a:solidFill>
              </a:rPr>
              <a:t>AMOC warm surface current feeds the Gulf Stream that warms western Europe and the North Atlantic Subpolar Gyre (SPG).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6EF2CA-926B-CBDF-1D9A-4D0328B4C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828" y="819326"/>
            <a:ext cx="4005216" cy="5771256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97CB09-7B6E-AF7C-978D-1E7B4CA8FEAD}"/>
              </a:ext>
            </a:extLst>
          </p:cNvPr>
          <p:cNvSpPr txBox="1"/>
          <p:nvPr/>
        </p:nvSpPr>
        <p:spPr>
          <a:xfrm>
            <a:off x="897690" y="4783489"/>
            <a:ext cx="6828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70C0"/>
                </a:solidFill>
              </a:rPr>
              <a:t>Fresh water from Greenland ice sheet melt can  disrupt sinking of cold, salty water, hence, the flow of AMOC and SPG.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D60093"/>
                </a:solidFill>
              </a:rPr>
              <a:t>As AMOC weakens, less salty water flows from South, a feedback further disrupting flow. </a:t>
            </a:r>
            <a:endParaRPr lang="en-US" sz="2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3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E58C8D-D440-1699-88AB-6C62D7C14B83}"/>
              </a:ext>
            </a:extLst>
          </p:cNvPr>
          <p:cNvSpPr txBox="1"/>
          <p:nvPr/>
        </p:nvSpPr>
        <p:spPr>
          <a:xfrm>
            <a:off x="2043954" y="197225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How Close is AMOC to Tipping?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EC95A-3731-0328-5F4D-D8D24CD75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71" y="827568"/>
            <a:ext cx="5295152" cy="308606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A61A213-FFF6-014C-B858-0FA1BFAF2011}"/>
              </a:ext>
            </a:extLst>
          </p:cNvPr>
          <p:cNvGrpSpPr/>
          <p:nvPr/>
        </p:nvGrpSpPr>
        <p:grpSpPr>
          <a:xfrm>
            <a:off x="685025" y="827568"/>
            <a:ext cx="7453135" cy="2677656"/>
            <a:chOff x="685025" y="827568"/>
            <a:chExt cx="7453135" cy="267765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6849D6-1FC2-B710-59E8-EDACB8A7105D}"/>
                </a:ext>
              </a:extLst>
            </p:cNvPr>
            <p:cNvSpPr txBox="1"/>
            <p:nvPr/>
          </p:nvSpPr>
          <p:spPr>
            <a:xfrm>
              <a:off x="685025" y="827568"/>
              <a:ext cx="5295151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rgbClr val="0070C0"/>
                  </a:solidFill>
                </a:rPr>
                <a:t>‘Warming hole’ in N. Atlantic suggests that warm water flow from AMOC to SPG is weakening.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rgbClr val="7030A0"/>
                  </a:solidFill>
                </a:rPr>
                <a:t>Proxy measurements of AMOC flow strength show weakening, too.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rgbClr val="FF0000"/>
                  </a:solidFill>
                </a:rPr>
                <a:t>But direct measurements began only in 2004, not yet conclusive.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04A622B-FBA2-521E-EE89-4ACEFDAABBA0}"/>
                </a:ext>
              </a:extLst>
            </p:cNvPr>
            <p:cNvCxnSpPr>
              <a:cxnSpLocks/>
            </p:cNvCxnSpPr>
            <p:nvPr/>
          </p:nvCxnSpPr>
          <p:spPr>
            <a:xfrm>
              <a:off x="4858514" y="1097280"/>
              <a:ext cx="3279646" cy="20116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43628E-C676-02DC-1932-5FBB513E7591}"/>
              </a:ext>
            </a:extLst>
          </p:cNvPr>
          <p:cNvGrpSpPr/>
          <p:nvPr/>
        </p:nvGrpSpPr>
        <p:grpSpPr>
          <a:xfrm>
            <a:off x="236861" y="3538729"/>
            <a:ext cx="5597011" cy="2884897"/>
            <a:chOff x="28770" y="1059893"/>
            <a:chExt cx="6548813" cy="500098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309CB2F-33A1-5832-2C84-5A34607A7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515" y="1181418"/>
              <a:ext cx="6151068" cy="477621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3DDB12-8895-271E-F0F4-D00C33434F57}"/>
                </a:ext>
              </a:extLst>
            </p:cNvPr>
            <p:cNvSpPr txBox="1"/>
            <p:nvPr/>
          </p:nvSpPr>
          <p:spPr>
            <a:xfrm>
              <a:off x="1503452" y="5660763"/>
              <a:ext cx="40080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Input flow rate of cold fresh water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96D477-65FE-3D32-43AB-6CA06D679EAE}"/>
                </a:ext>
              </a:extLst>
            </p:cNvPr>
            <p:cNvSpPr txBox="1"/>
            <p:nvPr/>
          </p:nvSpPr>
          <p:spPr>
            <a:xfrm rot="16200000">
              <a:off x="-2018238" y="3106901"/>
              <a:ext cx="4901184" cy="80716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Atlantic Ocean current circulation strength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D976945-6ADC-5F46-9097-4045B52E54EB}"/>
              </a:ext>
            </a:extLst>
          </p:cNvPr>
          <p:cNvSpPr txBox="1"/>
          <p:nvPr/>
        </p:nvSpPr>
        <p:spPr>
          <a:xfrm>
            <a:off x="5795772" y="4075176"/>
            <a:ext cx="59253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rgbClr val="0070C0"/>
                </a:solidFill>
              </a:rPr>
              <a:t>Due to large model uncertainties (tipping between 15 and 300 years from now), IPCC assigns “medium confidence” to no AMOC</a:t>
            </a:r>
            <a:r>
              <a:rPr lang="en-US" sz="2400" i="1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70C0"/>
                </a:solidFill>
              </a:rPr>
              <a:t>tipping this century.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Global climate model by van Westen, </a:t>
            </a:r>
            <a:r>
              <a:rPr lang="en-US" sz="2400" i="1" dirty="0">
                <a:solidFill>
                  <a:srgbClr val="7030A0"/>
                </a:solidFill>
              </a:rPr>
              <a:t>et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i="1" dirty="0">
                <a:solidFill>
                  <a:srgbClr val="7030A0"/>
                </a:solidFill>
              </a:rPr>
              <a:t>al</a:t>
            </a:r>
            <a:r>
              <a:rPr lang="en-US" sz="2400" dirty="0">
                <a:solidFill>
                  <a:srgbClr val="7030A0"/>
                </a:solidFill>
              </a:rPr>
              <a:t>., shows tipping when input flow rate of cold fresh water grows large enough.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479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4CB223-9FA2-CB88-F1BB-5E046A58AC25}"/>
              </a:ext>
            </a:extLst>
          </p:cNvPr>
          <p:cNvSpPr txBox="1"/>
          <p:nvPr/>
        </p:nvSpPr>
        <p:spPr>
          <a:xfrm>
            <a:off x="2043954" y="197225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One Model of Global Temperatures if AMOC Collapses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2C397-AFF6-51C1-1E91-B32A0E4CF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018" y="796759"/>
            <a:ext cx="6983116" cy="40133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67B84F-31F1-E7F3-5A96-F32A3F760E3E}"/>
              </a:ext>
            </a:extLst>
          </p:cNvPr>
          <p:cNvSpPr txBox="1"/>
          <p:nvPr/>
        </p:nvSpPr>
        <p:spPr>
          <a:xfrm>
            <a:off x="489098" y="4873538"/>
            <a:ext cx="11382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/>
              <a:t>Global warming can trigger a N. Atlantic and western Europe deep freeze!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Warmer Southern Ocean would release lots more CO2, increasing climate change.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Wind and precipitation patterns would be altered around the globe.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Climate change is non-linear, adaptation may be extremely difficult.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Proxy measurements suggest AMOC collapsed from 12,900-11,600 years ago!</a:t>
            </a:r>
          </a:p>
        </p:txBody>
      </p:sp>
    </p:spTree>
    <p:extLst>
      <p:ext uri="{BB962C8B-B14F-4D97-AF65-F5344CB8AC3E}">
        <p14:creationId xmlns:p14="http://schemas.microsoft.com/office/powerpoint/2010/main" val="3674159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9DC6D-B225-C9A3-4412-7C04DA4CCB3C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Distribution of Permafrost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3" y="817530"/>
            <a:ext cx="5160830" cy="48619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232" y="929899"/>
            <a:ext cx="5519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Permafrost is frozen ground distributed around Arctic Circle, much of it under thin active layer.</a:t>
            </a:r>
          </a:p>
          <a:p>
            <a:endParaRPr lang="en-US" sz="2400" dirty="0"/>
          </a:p>
          <a:p>
            <a:r>
              <a:rPr lang="en-US" sz="2400" dirty="0"/>
              <a:t>Current estimate: </a:t>
            </a:r>
            <a:r>
              <a:rPr lang="en-US" sz="2400" dirty="0">
                <a:solidFill>
                  <a:srgbClr val="0070C0"/>
                </a:solidFill>
              </a:rPr>
              <a:t>top 3 meters of global permafrost contains 50% </a:t>
            </a:r>
            <a:r>
              <a:rPr lang="en-US" sz="2400" b="1" dirty="0">
                <a:solidFill>
                  <a:srgbClr val="0070C0"/>
                </a:solidFill>
              </a:rPr>
              <a:t>more </a:t>
            </a:r>
            <a:r>
              <a:rPr lang="en-US" sz="2400" dirty="0">
                <a:solidFill>
                  <a:srgbClr val="0070C0"/>
                </a:solidFill>
              </a:rPr>
              <a:t>carbon (CO</a:t>
            </a:r>
            <a:r>
              <a:rPr lang="en-US" sz="2400" baseline="-25000" dirty="0">
                <a:solidFill>
                  <a:srgbClr val="0070C0"/>
                </a:solidFill>
              </a:rPr>
              <a:t>2</a:t>
            </a:r>
            <a:r>
              <a:rPr lang="en-US" sz="2400" dirty="0">
                <a:solidFill>
                  <a:srgbClr val="0070C0"/>
                </a:solidFill>
              </a:rPr>
              <a:t>, CH</a:t>
            </a:r>
            <a:r>
              <a:rPr lang="en-US" sz="2400" baseline="-25000" dirty="0">
                <a:solidFill>
                  <a:srgbClr val="0070C0"/>
                </a:solidFill>
              </a:rPr>
              <a:t>4</a:t>
            </a:r>
            <a:r>
              <a:rPr lang="en-US" sz="2400" dirty="0">
                <a:solidFill>
                  <a:srgbClr val="0070C0"/>
                </a:solidFill>
              </a:rPr>
              <a:t>) than today’s atmosphere.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D60093"/>
                </a:solidFill>
              </a:rPr>
              <a:t>If global warming causes much of permafrost to thaw, release of all those greenhouse gases will accelerate warming and melting.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232" y="5588074"/>
            <a:ext cx="10833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Tipping is most likely locally or regionally for ice-rich land permafrost colored in shades of blue above. Rapid thawing of ice can cause subsidence and formation of </a:t>
            </a:r>
            <a:r>
              <a:rPr lang="en-US" sz="2400" dirty="0" err="1">
                <a:solidFill>
                  <a:srgbClr val="FF0000"/>
                </a:solidFill>
              </a:rPr>
              <a:t>thermokarst</a:t>
            </a:r>
            <a:r>
              <a:rPr lang="en-US" sz="2400" dirty="0">
                <a:solidFill>
                  <a:srgbClr val="FF0000"/>
                </a:solidFill>
              </a:rPr>
              <a:t> lakes at weak points in the ice layer.</a:t>
            </a:r>
          </a:p>
        </p:txBody>
      </p:sp>
    </p:spTree>
    <p:extLst>
      <p:ext uri="{BB962C8B-B14F-4D97-AF65-F5344CB8AC3E}">
        <p14:creationId xmlns:p14="http://schemas.microsoft.com/office/powerpoint/2010/main" val="26435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4DAC5D-6882-840F-1BF7-BD15D5601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989006"/>
            <a:ext cx="8382000" cy="5591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F32E5C-6D3C-F61B-F467-5A7FAEF0392E}"/>
              </a:ext>
            </a:extLst>
          </p:cNvPr>
          <p:cNvSpPr txBox="1"/>
          <p:nvPr/>
        </p:nvSpPr>
        <p:spPr>
          <a:xfrm>
            <a:off x="1727201" y="220137"/>
            <a:ext cx="877146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70C0"/>
                </a:solidFill>
                <a:latin typeface="Arial Nova" panose="020B0504020202020204" pitchFamily="34" charset="0"/>
              </a:rPr>
              <a:t>Thermokarst</a:t>
            </a:r>
            <a:r>
              <a:rPr lang="en-US" sz="2400" b="1" dirty="0">
                <a:solidFill>
                  <a:srgbClr val="0070C0"/>
                </a:solidFill>
                <a:latin typeface="Arial Nova" panose="020B0504020202020204" pitchFamily="34" charset="0"/>
              </a:rPr>
              <a:t> Lakes Forming in Canada’s Arctic Region</a:t>
            </a:r>
          </a:p>
        </p:txBody>
      </p:sp>
    </p:spTree>
    <p:extLst>
      <p:ext uri="{BB962C8B-B14F-4D97-AF65-F5344CB8AC3E}">
        <p14:creationId xmlns:p14="http://schemas.microsoft.com/office/powerpoint/2010/main" val="2116444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9DC6D-B225-C9A3-4412-7C04DA4CCB3C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Summary of Part III: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06F5AE-2B1F-5513-633E-57CF501EDEF8}"/>
              </a:ext>
            </a:extLst>
          </p:cNvPr>
          <p:cNvSpPr txBox="1"/>
          <p:nvPr/>
        </p:nvSpPr>
        <p:spPr>
          <a:xfrm>
            <a:off x="1042416" y="976040"/>
            <a:ext cx="10405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b="1" i="1" dirty="0"/>
              <a:t>Beyond serious climate change impacts we’re already experiencing, a number of Earth systems may pass a </a:t>
            </a:r>
            <a:r>
              <a:rPr lang="en-US" sz="2400" b="1" i="1" dirty="0">
                <a:solidFill>
                  <a:srgbClr val="FF0000"/>
                </a:solidFill>
              </a:rPr>
              <a:t>“tipping point” </a:t>
            </a:r>
            <a:r>
              <a:rPr lang="en-US" sz="2400" b="1" i="1" dirty="0"/>
              <a:t>that could lead inexorably to much more severe, long-lasting outcomes.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5047D-FFC4-78B7-BB00-48353EA22B32}"/>
              </a:ext>
            </a:extLst>
          </p:cNvPr>
          <p:cNvSpPr txBox="1"/>
          <p:nvPr/>
        </p:nvSpPr>
        <p:spPr>
          <a:xfrm>
            <a:off x="1023366" y="2238940"/>
            <a:ext cx="10204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2"/>
            </a:pPr>
            <a:r>
              <a:rPr lang="en-US" sz="2400" b="1" i="1" dirty="0">
                <a:solidFill>
                  <a:srgbClr val="0070C0"/>
                </a:solidFill>
              </a:rPr>
              <a:t>2025 Global Tipping Report from Exeter rates 5 systems as most susceptible to near-term tipping: coral reefs; Greenland and West Antarctic Ice sheets; Atlantic Meridional Overturning Circulation  (AMOC); and Arctic permafrost.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A1268D-8300-9BD9-D253-449F80962375}"/>
              </a:ext>
            </a:extLst>
          </p:cNvPr>
          <p:cNvSpPr txBox="1"/>
          <p:nvPr/>
        </p:nvSpPr>
        <p:spPr>
          <a:xfrm>
            <a:off x="1004315" y="3809952"/>
            <a:ext cx="1069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3"/>
            </a:pPr>
            <a:r>
              <a:rPr lang="en-US" sz="2400" b="1" i="1" dirty="0">
                <a:solidFill>
                  <a:srgbClr val="FF0000"/>
                </a:solidFill>
              </a:rPr>
              <a:t> Once a tipping point is passed, positive feedback can cause centuries of change even if humans subsequently stop emitting greenhouse gases.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8B91D-6B4D-8D65-837D-F72E21B80FE8}"/>
              </a:ext>
            </a:extLst>
          </p:cNvPr>
          <p:cNvSpPr txBox="1"/>
          <p:nvPr/>
        </p:nvSpPr>
        <p:spPr>
          <a:xfrm>
            <a:off x="1004315" y="4681631"/>
            <a:ext cx="1044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4"/>
            </a:pP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There can be cascades of tipping, as exemplified by melting of the Greenland Ice Sheet triggering a possible AMOC collapse.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DF646-5813-C0F6-C190-0DD06253483D}"/>
              </a:ext>
            </a:extLst>
          </p:cNvPr>
          <p:cNvSpPr txBox="1"/>
          <p:nvPr/>
        </p:nvSpPr>
        <p:spPr>
          <a:xfrm>
            <a:off x="960882" y="5560067"/>
            <a:ext cx="10405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5"/>
            </a:pPr>
            <a:r>
              <a:rPr lang="en-US" sz="2400" b="1" i="1" dirty="0">
                <a:solidFill>
                  <a:srgbClr val="7030A0"/>
                </a:solidFill>
              </a:rPr>
              <a:t>Tipping points illustrate the nonlinearity of climate change, which will make human adaptation more costly in the end than mitigation.</a:t>
            </a:r>
          </a:p>
        </p:txBody>
      </p:sp>
    </p:spTree>
    <p:extLst>
      <p:ext uri="{BB962C8B-B14F-4D97-AF65-F5344CB8AC3E}">
        <p14:creationId xmlns:p14="http://schemas.microsoft.com/office/powerpoint/2010/main" val="324050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4B5343-F03E-8C34-90FE-70F3528E807B}"/>
              </a:ext>
            </a:extLst>
          </p:cNvPr>
          <p:cNvSpPr txBox="1"/>
          <p:nvPr/>
        </p:nvSpPr>
        <p:spPr>
          <a:xfrm>
            <a:off x="1243585" y="263447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Where Are Greenhouse Gas (GHG) Emissions Coming From?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5BBB50-29C7-0FFD-67B9-10303C9452CB}"/>
              </a:ext>
            </a:extLst>
          </p:cNvPr>
          <p:cNvSpPr txBox="1"/>
          <p:nvPr/>
        </p:nvSpPr>
        <p:spPr>
          <a:xfrm>
            <a:off x="8330558" y="1302166"/>
            <a:ext cx="35430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U.S. among world leaders in GHG emissions per person.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U.S. and China emit the most, but many other countries contribute.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Climate change is a global problem!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3ACA2-C93F-5462-D581-05A2F22BF590}"/>
              </a:ext>
            </a:extLst>
          </p:cNvPr>
          <p:cNvSpPr txBox="1"/>
          <p:nvPr/>
        </p:nvSpPr>
        <p:spPr>
          <a:xfrm>
            <a:off x="869635" y="5480045"/>
            <a:ext cx="952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To mitigate climate change, we must reduce GHG emissions globally!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08F5CA0-890F-C3BA-024E-A7B2F5ADDD7C}"/>
              </a:ext>
            </a:extLst>
          </p:cNvPr>
          <p:cNvGrpSpPr/>
          <p:nvPr/>
        </p:nvGrpSpPr>
        <p:grpSpPr>
          <a:xfrm>
            <a:off x="318414" y="702554"/>
            <a:ext cx="8289462" cy="4728633"/>
            <a:chOff x="253098" y="702554"/>
            <a:chExt cx="8289462" cy="47286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541383E-6676-C445-9A73-53B8D0000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28160"/>
            <a:stretch>
              <a:fillRect/>
            </a:stretch>
          </p:blipFill>
          <p:spPr>
            <a:xfrm>
              <a:off x="341375" y="916289"/>
              <a:ext cx="8201185" cy="422176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D28585-2414-A84F-7640-01BCDDC56AB9}"/>
                </a:ext>
              </a:extLst>
            </p:cNvPr>
            <p:cNvSpPr txBox="1"/>
            <p:nvPr/>
          </p:nvSpPr>
          <p:spPr>
            <a:xfrm>
              <a:off x="2090057" y="5061855"/>
              <a:ext cx="4615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Population (billions)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F88621-FC97-B1D7-2888-0F45DA65FFAD}"/>
                </a:ext>
              </a:extLst>
            </p:cNvPr>
            <p:cNvSpPr txBox="1"/>
            <p:nvPr/>
          </p:nvSpPr>
          <p:spPr>
            <a:xfrm rot="16200000">
              <a:off x="-1870008" y="2825660"/>
              <a:ext cx="4615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GHG Emissions per person (tCO2e)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BDE198-33F8-C4E7-CB33-7308B7D57633}"/>
                </a:ext>
              </a:extLst>
            </p:cNvPr>
            <p:cNvSpPr txBox="1"/>
            <p:nvPr/>
          </p:nvSpPr>
          <p:spPr>
            <a:xfrm>
              <a:off x="3721609" y="1845534"/>
              <a:ext cx="2286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Total emissions of each country given by area of rectangle.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7502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a graph on a screen&#10;&#10;AI-generated content may be incorrect.">
            <a:extLst>
              <a:ext uri="{FF2B5EF4-FFF2-40B4-BE49-F238E27FC236}">
                <a16:creationId xmlns:a16="http://schemas.microsoft.com/office/drawing/2014/main" id="{C673D0A1-E80A-4ECC-B5A7-677EDD1FD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00"/>
          <a:stretch>
            <a:fillRect/>
          </a:stretch>
        </p:blipFill>
        <p:spPr>
          <a:xfrm>
            <a:off x="3424272" y="725112"/>
            <a:ext cx="8645807" cy="60375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C17A2E-39DE-B5D0-5EB3-AF2ED6D7C8C4}"/>
              </a:ext>
            </a:extLst>
          </p:cNvPr>
          <p:cNvSpPr txBox="1"/>
          <p:nvPr/>
        </p:nvSpPr>
        <p:spPr>
          <a:xfrm>
            <a:off x="1243585" y="263447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Which Economic Sectors Emit the Most GHG?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CC980-8EEE-7937-5143-8F5E2F60FE7B}"/>
              </a:ext>
            </a:extLst>
          </p:cNvPr>
          <p:cNvSpPr txBox="1"/>
          <p:nvPr/>
        </p:nvSpPr>
        <p:spPr>
          <a:xfrm>
            <a:off x="438912" y="1188720"/>
            <a:ext cx="2944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biggest emitters are fossil-fuel burning to produce electricity and to fuel vehicles.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9FD6C-1A37-9F0F-BE9E-D420F1920A04}"/>
              </a:ext>
            </a:extLst>
          </p:cNvPr>
          <p:cNvSpPr txBox="1"/>
          <p:nvPr/>
        </p:nvSpPr>
        <p:spPr>
          <a:xfrm>
            <a:off x="438912" y="4884450"/>
            <a:ext cx="2944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Technology exists to replace fossil fuels in energy production and vehicle fuel.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267E6-7E4B-A705-051F-A5B9DA1DACE2}"/>
              </a:ext>
            </a:extLst>
          </p:cNvPr>
          <p:cNvSpPr txBox="1"/>
          <p:nvPr/>
        </p:nvSpPr>
        <p:spPr>
          <a:xfrm>
            <a:off x="438912" y="3221251"/>
            <a:ext cx="2944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In U.S., electricity </a:t>
            </a:r>
            <a:r>
              <a:rPr lang="en-US" sz="2400" dirty="0" err="1">
                <a:solidFill>
                  <a:srgbClr val="0070C0"/>
                </a:solidFill>
              </a:rPr>
              <a:t>prod’n</a:t>
            </a:r>
            <a:r>
              <a:rPr lang="en-US" sz="2400" dirty="0">
                <a:solidFill>
                  <a:srgbClr val="0070C0"/>
                </a:solidFill>
              </a:rPr>
              <a:t> and transport contribute about equally.</a:t>
            </a:r>
          </a:p>
        </p:txBody>
      </p:sp>
    </p:spTree>
    <p:extLst>
      <p:ext uri="{BB962C8B-B14F-4D97-AF65-F5344CB8AC3E}">
        <p14:creationId xmlns:p14="http://schemas.microsoft.com/office/powerpoint/2010/main" val="1697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0FF01C-4C60-D383-6245-48858ED8B3F4}"/>
              </a:ext>
            </a:extLst>
          </p:cNvPr>
          <p:cNvSpPr txBox="1"/>
          <p:nvPr/>
        </p:nvSpPr>
        <p:spPr>
          <a:xfrm>
            <a:off x="1243585" y="263447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Renewable Energy Contributions are Growing, Costs are Dropping</a:t>
            </a:r>
          </a:p>
        </p:txBody>
      </p:sp>
      <p:pic>
        <p:nvPicPr>
          <p:cNvPr id="4" name="Picture 3" descr="A graph of a graph showing the power of renewable energy&#10;&#10;AI-generated content may be incorrect.">
            <a:extLst>
              <a:ext uri="{FF2B5EF4-FFF2-40B4-BE49-F238E27FC236}">
                <a16:creationId xmlns:a16="http://schemas.microsoft.com/office/drawing/2014/main" id="{71CA7E84-8C24-2B03-E979-F45A2C9B6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39" y="3157573"/>
            <a:ext cx="5522975" cy="3686586"/>
          </a:xfrm>
          <a:prstGeom prst="rect">
            <a:avLst/>
          </a:prstGeom>
        </p:spPr>
      </p:pic>
      <p:pic>
        <p:nvPicPr>
          <p:cNvPr id="6" name="Picture 5" descr="A graph of energy and solar power&#10;&#10;AI-generated content may be incorrect.">
            <a:extLst>
              <a:ext uri="{FF2B5EF4-FFF2-40B4-BE49-F238E27FC236}">
                <a16:creationId xmlns:a16="http://schemas.microsoft.com/office/drawing/2014/main" id="{E12C839F-F74A-35EF-5D2A-79D1B646C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286" y="849249"/>
            <a:ext cx="4496666" cy="59355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C49D6C-4DF5-7B3A-1DAE-7376DE97A7E5}"/>
              </a:ext>
            </a:extLst>
          </p:cNvPr>
          <p:cNvSpPr txBox="1"/>
          <p:nvPr/>
        </p:nvSpPr>
        <p:spPr>
          <a:xfrm>
            <a:off x="548640" y="849249"/>
            <a:ext cx="6510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Renewables now contribute ~30% to global electricity production, thanks to rapid growth in solar and wind.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Solar and wind power costs have decreased by 50-75% over past decade. Ongoing research will improve their efficiency.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03569A6-F4BC-CDE4-9AEC-3559E31C3842}"/>
              </a:ext>
            </a:extLst>
          </p:cNvPr>
          <p:cNvSpPr/>
          <p:nvPr/>
        </p:nvSpPr>
        <p:spPr>
          <a:xfrm>
            <a:off x="9820657" y="2798064"/>
            <a:ext cx="2103119" cy="987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6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AF109C-F2F0-605A-3090-8F399A1465B9}"/>
              </a:ext>
            </a:extLst>
          </p:cNvPr>
          <p:cNvSpPr txBox="1"/>
          <p:nvPr/>
        </p:nvSpPr>
        <p:spPr>
          <a:xfrm>
            <a:off x="1243585" y="263447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Which Countries Are Developing Carbon-Free Energy?</a:t>
            </a:r>
          </a:p>
        </p:txBody>
      </p:sp>
      <p:pic>
        <p:nvPicPr>
          <p:cNvPr id="4" name="Picture 3" descr="A graph of energy consumption&#10;&#10;AI-generated content may be incorrect.">
            <a:extLst>
              <a:ext uri="{FF2B5EF4-FFF2-40B4-BE49-F238E27FC236}">
                <a16:creationId xmlns:a16="http://schemas.microsoft.com/office/drawing/2014/main" id="{572EA899-A59E-3E21-65F3-93078CADD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69" y="850049"/>
            <a:ext cx="5797296" cy="5797296"/>
          </a:xfrm>
          <a:prstGeom prst="rect">
            <a:avLst/>
          </a:prstGeom>
        </p:spPr>
      </p:pic>
      <p:pic>
        <p:nvPicPr>
          <p:cNvPr id="6" name="Picture 5" descr="A graph of a number of regions&#10;&#10;AI-generated content may be incorrect.">
            <a:extLst>
              <a:ext uri="{FF2B5EF4-FFF2-40B4-BE49-F238E27FC236}">
                <a16:creationId xmlns:a16="http://schemas.microsoft.com/office/drawing/2014/main" id="{5701BE2F-9D09-A65D-2F14-7D95ED106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64" y="3429000"/>
            <a:ext cx="5886514" cy="29535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A26A15-5C7B-A509-CEC6-AD43DA3F489A}"/>
              </a:ext>
            </a:extLst>
          </p:cNvPr>
          <p:cNvSpPr txBox="1"/>
          <p:nvPr/>
        </p:nvSpPr>
        <p:spPr>
          <a:xfrm>
            <a:off x="6013943" y="904913"/>
            <a:ext cx="60666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</a:rPr>
              <a:t>China expanding renewable and nuclear energy generation faster than rest of world, may also host 1</a:t>
            </a:r>
            <a:r>
              <a:rPr lang="en-US" sz="2400" baseline="30000" dirty="0">
                <a:solidFill>
                  <a:srgbClr val="C00000"/>
                </a:solidFill>
              </a:rPr>
              <a:t>st</a:t>
            </a:r>
            <a:r>
              <a:rPr lang="en-US" sz="2400" dirty="0">
                <a:solidFill>
                  <a:srgbClr val="C00000"/>
                </a:solidFill>
              </a:rPr>
              <a:t> commercial fusion power plant.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U.S. expanding slowly, must accelerate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Small modular nuclear reactors may help.</a:t>
            </a:r>
          </a:p>
        </p:txBody>
      </p:sp>
    </p:spTree>
    <p:extLst>
      <p:ext uri="{BB962C8B-B14F-4D97-AF65-F5344CB8AC3E}">
        <p14:creationId xmlns:p14="http://schemas.microsoft.com/office/powerpoint/2010/main" val="134713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E9018C-FA2E-7612-B638-AA86B47B58E1}"/>
              </a:ext>
            </a:extLst>
          </p:cNvPr>
          <p:cNvSpPr txBox="1"/>
          <p:nvPr/>
        </p:nvSpPr>
        <p:spPr>
          <a:xfrm>
            <a:off x="1331976" y="252562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Many Have Said It Can’t Be Done…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E9D02-4CB8-0D52-F054-BACD3D27FCBC}"/>
              </a:ext>
            </a:extLst>
          </p:cNvPr>
          <p:cNvSpPr txBox="1"/>
          <p:nvPr/>
        </p:nvSpPr>
        <p:spPr>
          <a:xfrm>
            <a:off x="1331976" y="5836935"/>
            <a:ext cx="952804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But China Is Doing It…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C5DD01-008A-4B0A-0332-AD05CB8CC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12" y="810824"/>
            <a:ext cx="5849738" cy="2348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0A71DA-84E3-A2B2-0CB3-4881FBF46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78" y="3059732"/>
            <a:ext cx="6038120" cy="26885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E87C49-41D7-FC7C-2DBF-61849FC9B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2" y="747018"/>
            <a:ext cx="5715734" cy="25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44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09840E0-2A54-5820-8507-20996E995D97}"/>
              </a:ext>
            </a:extLst>
          </p:cNvPr>
          <p:cNvSpPr txBox="1"/>
          <p:nvPr/>
        </p:nvSpPr>
        <p:spPr>
          <a:xfrm>
            <a:off x="615654" y="1970175"/>
            <a:ext cx="5628888" cy="3647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By covering mountains, deserts, lakes, and coastal waters with many millions of solar panels!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With &gt; 1100 GW of solar and &gt; 600 GW of wind power by 2026. At least half of China’s electricity needs by from renewables by 2030.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Also planning a 1 km-wide space array of solar panels to always face the Sun </a:t>
            </a:r>
            <a:r>
              <a:rPr lang="en-US" sz="2400" b="1">
                <a:solidFill>
                  <a:schemeClr val="accent2"/>
                </a:solidFill>
              </a:rPr>
              <a:t>by mid-century, </a:t>
            </a:r>
            <a:r>
              <a:rPr lang="en-US" sz="2400" b="1" dirty="0">
                <a:solidFill>
                  <a:schemeClr val="accent2"/>
                </a:solidFill>
              </a:rPr>
              <a:t>transmitting energy to Earth by microwaves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69EA14D-BC89-D747-75E3-DCE45CF6BFED}"/>
              </a:ext>
            </a:extLst>
          </p:cNvPr>
          <p:cNvSpPr txBox="1"/>
          <p:nvPr/>
        </p:nvSpPr>
        <p:spPr>
          <a:xfrm>
            <a:off x="637426" y="740229"/>
            <a:ext cx="5186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How Is China Expanding Solar Power So Aggressively?</a:t>
            </a:r>
          </a:p>
          <a:p>
            <a:pPr algn="ctr"/>
            <a:endParaRPr lang="en-US" sz="2400" dirty="0"/>
          </a:p>
        </p:txBody>
      </p:sp>
      <p:pic>
        <p:nvPicPr>
          <p:cNvPr id="14" name="Online Media 13" title="Millions of Solar Panels: How China Is Covering Mountains and Seas with Solar Energy #solarfarm">
            <a:hlinkClick r:id="" action="ppaction://media"/>
            <a:extLst>
              <a:ext uri="{FF2B5EF4-FFF2-40B4-BE49-F238E27FC236}">
                <a16:creationId xmlns:a16="http://schemas.microsoft.com/office/drawing/2014/main" id="{F0723AA4-A6D8-7946-AF43-CB5C057FEE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155663" y="0"/>
            <a:ext cx="3871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7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C422F-332B-3800-76DD-8DE4333053FE}"/>
              </a:ext>
            </a:extLst>
          </p:cNvPr>
          <p:cNvSpPr txBox="1"/>
          <p:nvPr/>
        </p:nvSpPr>
        <p:spPr>
          <a:xfrm>
            <a:off x="932688" y="263447"/>
            <a:ext cx="101681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Electric Vehicle Sales Growing Rapidly Globally, but U.S. Lags Behind</a:t>
            </a:r>
          </a:p>
        </p:txBody>
      </p:sp>
      <p:pic>
        <p:nvPicPr>
          <p:cNvPr id="4" name="Picture 3" descr="A graph of electric vehicles&#10;&#10;AI-generated content may be incorrect.">
            <a:extLst>
              <a:ext uri="{FF2B5EF4-FFF2-40B4-BE49-F238E27FC236}">
                <a16:creationId xmlns:a16="http://schemas.microsoft.com/office/drawing/2014/main" id="{452142DE-726D-0EF8-0B75-4546FE6C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"/>
          <a:stretch>
            <a:fillRect/>
          </a:stretch>
        </p:blipFill>
        <p:spPr>
          <a:xfrm>
            <a:off x="120613" y="1047629"/>
            <a:ext cx="7378192" cy="5303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0D7485-72CA-1D32-1AE8-7F81D71C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061" y="1216019"/>
            <a:ext cx="4594352" cy="4594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7991B4-111C-156A-5F6A-F3D4DB92B565}"/>
              </a:ext>
            </a:extLst>
          </p:cNvPr>
          <p:cNvSpPr txBox="1"/>
          <p:nvPr/>
        </p:nvSpPr>
        <p:spPr>
          <a:xfrm>
            <a:off x="7271657" y="5769425"/>
            <a:ext cx="470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China leading exporter of EVs and EV batteries.</a:t>
            </a:r>
          </a:p>
        </p:txBody>
      </p:sp>
    </p:spTree>
    <p:extLst>
      <p:ext uri="{BB962C8B-B14F-4D97-AF65-F5344CB8AC3E}">
        <p14:creationId xmlns:p14="http://schemas.microsoft.com/office/powerpoint/2010/main" val="349895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4A3694-B3A4-8456-62EA-F8FAB512E623}"/>
              </a:ext>
            </a:extLst>
          </p:cNvPr>
          <p:cNvSpPr txBox="1"/>
          <p:nvPr/>
        </p:nvSpPr>
        <p:spPr>
          <a:xfrm>
            <a:off x="932688" y="263447"/>
            <a:ext cx="101681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EV Prices Approaching Parity with Internal Combustion Engines</a:t>
            </a:r>
          </a:p>
        </p:txBody>
      </p:sp>
      <p:pic>
        <p:nvPicPr>
          <p:cNvPr id="4" name="Picture 3" descr="A graph of battery prices&#10;&#10;AI-generated content may be incorrect.">
            <a:extLst>
              <a:ext uri="{FF2B5EF4-FFF2-40B4-BE49-F238E27FC236}">
                <a16:creationId xmlns:a16="http://schemas.microsoft.com/office/drawing/2014/main" id="{D871542D-B432-56F7-05C9-52A292E1E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" y="1992835"/>
            <a:ext cx="8180832" cy="4601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AB54C4-9023-FCA1-C7C9-33CBDB052239}"/>
              </a:ext>
            </a:extLst>
          </p:cNvPr>
          <p:cNvSpPr txBox="1"/>
          <p:nvPr/>
        </p:nvSpPr>
        <p:spPr>
          <a:xfrm>
            <a:off x="420624" y="914400"/>
            <a:ext cx="11009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Battery research has lowered EV battery prices by factor of 10 from 2010-2023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In late 2023 average U.S. cost for new EV was $2,800 more than for new gasoline-powered cars, after rapid decline in EV prices.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EDC0CA-D62A-2EC0-9008-349EC09E33B8}"/>
              </a:ext>
            </a:extLst>
          </p:cNvPr>
          <p:cNvSpPr txBox="1"/>
          <p:nvPr/>
        </p:nvSpPr>
        <p:spPr>
          <a:xfrm>
            <a:off x="8613648" y="2114729"/>
            <a:ext cx="33406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Numerous other countries have subsidies for EVs. The U.S. has tariffs.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Tariffs, if they persist, will increase price for all cars, but most for EVs, since EV batteries and battery material are mostly imported.</a:t>
            </a:r>
          </a:p>
        </p:txBody>
      </p:sp>
    </p:spTree>
    <p:extLst>
      <p:ext uri="{BB962C8B-B14F-4D97-AF65-F5344CB8AC3E}">
        <p14:creationId xmlns:p14="http://schemas.microsoft.com/office/powerpoint/2010/main" val="35982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EV leader BYD sees $100b in revenue, and 5 min charging">
            <a:hlinkClick r:id="" action="ppaction://media"/>
            <a:extLst>
              <a:ext uri="{FF2B5EF4-FFF2-40B4-BE49-F238E27FC236}">
                <a16:creationId xmlns:a16="http://schemas.microsoft.com/office/drawing/2014/main" id="{F61B2F5B-B786-D1B3-8292-6CF70C5DDB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09130" y="0"/>
            <a:ext cx="387191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9E5410-2A73-4D03-DD6D-4543E503B4CC}"/>
              </a:ext>
            </a:extLst>
          </p:cNvPr>
          <p:cNvSpPr txBox="1"/>
          <p:nvPr/>
        </p:nvSpPr>
        <p:spPr>
          <a:xfrm>
            <a:off x="650301" y="2051906"/>
            <a:ext cx="5898418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Chinese Auto Manufacturer BYD is Now Ahead of Tesla in Worldwide Sales and is the current driver of state-of-the-art EV charging technology</a:t>
            </a:r>
          </a:p>
        </p:txBody>
      </p:sp>
    </p:spTree>
    <p:extLst>
      <p:ext uri="{BB962C8B-B14F-4D97-AF65-F5344CB8AC3E}">
        <p14:creationId xmlns:p14="http://schemas.microsoft.com/office/powerpoint/2010/main" val="17195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8BA32D-6733-07BC-145F-D8990F8D22CD}"/>
              </a:ext>
            </a:extLst>
          </p:cNvPr>
          <p:cNvSpPr txBox="1"/>
          <p:nvPr/>
        </p:nvSpPr>
        <p:spPr>
          <a:xfrm>
            <a:off x="932688" y="263447"/>
            <a:ext cx="101681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Improving Industrial Energy Use Efficiency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0F84E0-9015-F218-3E5E-4646D0BEDD62}"/>
              </a:ext>
            </a:extLst>
          </p:cNvPr>
          <p:cNvSpPr txBox="1"/>
          <p:nvPr/>
        </p:nvSpPr>
        <p:spPr>
          <a:xfrm>
            <a:off x="457200" y="969264"/>
            <a:ext cx="33580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2015 Department of Energy report projected improvements possible in 6 manufacturing sectors from uniform adoption of then </a:t>
            </a:r>
            <a:r>
              <a:rPr lang="en-US" sz="2400" dirty="0">
                <a:solidFill>
                  <a:srgbClr val="CC6600"/>
                </a:solidFill>
              </a:rPr>
              <a:t>state-of-the-art practices </a:t>
            </a:r>
            <a:r>
              <a:rPr lang="en-US" sz="2400" dirty="0"/>
              <a:t>and further improvements anticipated from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ongoing R&amp;D.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314C5E-A532-F0CF-2244-BC1EC49EC963}"/>
              </a:ext>
            </a:extLst>
          </p:cNvPr>
          <p:cNvSpPr txBox="1"/>
          <p:nvPr/>
        </p:nvSpPr>
        <p:spPr>
          <a:xfrm>
            <a:off x="8483600" y="5288340"/>
            <a:ext cx="3358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Conservation measures can also reduce energy usage in residential and commercial buildings.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8723B4-7648-9EF0-7482-11C7C84E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770" y="1523941"/>
            <a:ext cx="8385698" cy="38101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615517-6E4C-0AA9-5731-D4E1BA1D62EF}"/>
              </a:ext>
            </a:extLst>
          </p:cNvPr>
          <p:cNvSpPr txBox="1"/>
          <p:nvPr/>
        </p:nvSpPr>
        <p:spPr>
          <a:xfrm>
            <a:off x="4321629" y="969264"/>
            <a:ext cx="7413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Potential Reductions in Energy Consumption by Six U.S. Manufacturing Subsectors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3F8B9-7254-BC2D-1E85-E8EE0FFDC163}"/>
              </a:ext>
            </a:extLst>
          </p:cNvPr>
          <p:cNvSpPr txBox="1"/>
          <p:nvPr/>
        </p:nvSpPr>
        <p:spPr>
          <a:xfrm>
            <a:off x="423333" y="5192890"/>
            <a:ext cx="7770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Means of improvement: </a:t>
            </a:r>
            <a:r>
              <a:rPr lang="en-US" sz="2400" dirty="0">
                <a:solidFill>
                  <a:srgbClr val="7030A0"/>
                </a:solidFill>
              </a:rPr>
              <a:t>automation; robotics;      computer-aided monitoring of processes; use of next-generation materials; recovery of waste heat; conservation efforts.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91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E36EA8-4B3E-3E43-2F49-D12A3A986B88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Summary of This Video: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D7F4A-C570-E87B-D5DE-77EDBE61A815}"/>
              </a:ext>
            </a:extLst>
          </p:cNvPr>
          <p:cNvSpPr txBox="1"/>
          <p:nvPr/>
        </p:nvSpPr>
        <p:spPr>
          <a:xfrm>
            <a:off x="1021080" y="950976"/>
            <a:ext cx="1014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/>
              <a:t>Mitigating the most severe impacts of climate change is possible with existing and shortly expected technology. </a:t>
            </a:r>
            <a:r>
              <a:rPr lang="en-US" sz="2400" dirty="0">
                <a:solidFill>
                  <a:srgbClr val="FF0000"/>
                </a:solidFill>
              </a:rPr>
              <a:t>But it requires the political will to transform economies from fossil fuels to carbon-free technology</a:t>
            </a:r>
            <a:r>
              <a:rPr lang="en-US" sz="24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6331D-001C-AA66-CC2E-1499B37C3174}"/>
              </a:ext>
            </a:extLst>
          </p:cNvPr>
          <p:cNvSpPr txBox="1"/>
          <p:nvPr/>
        </p:nvSpPr>
        <p:spPr>
          <a:xfrm>
            <a:off x="1021080" y="2151305"/>
            <a:ext cx="1014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2"/>
            </a:pPr>
            <a:r>
              <a:rPr lang="en-US" sz="2400" dirty="0">
                <a:solidFill>
                  <a:srgbClr val="0070C0"/>
                </a:solidFill>
              </a:rPr>
              <a:t>Renewable energy efficiency and cost are improving. These can provide for the majority of needs by mid-century. Battery storage and nuclear power (</a:t>
            </a:r>
            <a:r>
              <a:rPr lang="en-US" sz="2400" dirty="0">
                <a:solidFill>
                  <a:srgbClr val="00B050"/>
                </a:solidFill>
              </a:rPr>
              <a:t>e.g., small modular reactors</a:t>
            </a:r>
            <a:r>
              <a:rPr lang="en-US" sz="2400" dirty="0">
                <a:solidFill>
                  <a:srgbClr val="0070C0"/>
                </a:solidFill>
              </a:rPr>
              <a:t>) can fill in source fluctuations.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8A453-B018-4805-494D-9D9A66804CCA}"/>
              </a:ext>
            </a:extLst>
          </p:cNvPr>
          <p:cNvSpPr txBox="1"/>
          <p:nvPr/>
        </p:nvSpPr>
        <p:spPr>
          <a:xfrm>
            <a:off x="1021080" y="3410069"/>
            <a:ext cx="10149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3"/>
            </a:pPr>
            <a:r>
              <a:rPr lang="en-US" sz="2400" dirty="0">
                <a:solidFill>
                  <a:srgbClr val="7030A0"/>
                </a:solidFill>
              </a:rPr>
              <a:t>Electric vehicle costs and ranges are improving. They can provide the majority of global vehicle needs by mid-century if countries offer modest subsidies. They reduce GHG and other noxious vehicle emissions.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448B69-AC91-1C6B-B944-EFD6D072F9DB}"/>
              </a:ext>
            </a:extLst>
          </p:cNvPr>
          <p:cNvSpPr txBox="1"/>
          <p:nvPr/>
        </p:nvSpPr>
        <p:spPr>
          <a:xfrm>
            <a:off x="1021080" y="4628686"/>
            <a:ext cx="1014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4"/>
            </a:pPr>
            <a:r>
              <a:rPr lang="en-US" sz="2400" dirty="0">
                <a:solidFill>
                  <a:srgbClr val="FF0000"/>
                </a:solidFill>
              </a:rPr>
              <a:t>Technology exists to improve GHG emissions from manufacturing, commercial and residential buildings,  and the construction industry.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EA483-C9EE-1B35-ED42-761FA353A903}"/>
              </a:ext>
            </a:extLst>
          </p:cNvPr>
          <p:cNvSpPr txBox="1"/>
          <p:nvPr/>
        </p:nvSpPr>
        <p:spPr>
          <a:xfrm>
            <a:off x="1021080" y="5496259"/>
            <a:ext cx="10149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5"/>
            </a:pPr>
            <a:r>
              <a:rPr lang="en-US" sz="2400" dirty="0"/>
              <a:t>Adaptation alone can’t deal easily with nonlinearity of climate change.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154451-FA61-C7B3-CE7E-1DB5CC98B1BA}"/>
              </a:ext>
            </a:extLst>
          </p:cNvPr>
          <p:cNvSpPr txBox="1"/>
          <p:nvPr/>
        </p:nvSpPr>
        <p:spPr>
          <a:xfrm>
            <a:off x="1021080" y="6019699"/>
            <a:ext cx="10561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6"/>
            </a:pPr>
            <a:r>
              <a:rPr lang="en-US" sz="2400" dirty="0">
                <a:solidFill>
                  <a:srgbClr val="0070C0"/>
                </a:solidFill>
              </a:rPr>
              <a:t>China is leading and the US lagging in mitigating climate change. If political will is not generated in time, the price for future generations will be severe.</a:t>
            </a:r>
          </a:p>
        </p:txBody>
      </p:sp>
    </p:spTree>
    <p:extLst>
      <p:ext uri="{BB962C8B-B14F-4D97-AF65-F5344CB8AC3E}">
        <p14:creationId xmlns:p14="http://schemas.microsoft.com/office/powerpoint/2010/main" val="255325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holding a planet and a fire&#10;&#10;AI-generated content may be incorrect.">
            <a:extLst>
              <a:ext uri="{FF2B5EF4-FFF2-40B4-BE49-F238E27FC236}">
                <a16:creationId xmlns:a16="http://schemas.microsoft.com/office/drawing/2014/main" id="{C640DBA4-9DA0-AB88-034D-CD6F5EA76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9" y="860667"/>
            <a:ext cx="9252857" cy="5866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32F20F-EBDE-1B77-BFAA-0C859C06F8EB}"/>
              </a:ext>
            </a:extLst>
          </p:cNvPr>
          <p:cNvSpPr txBox="1"/>
          <p:nvPr/>
        </p:nvSpPr>
        <p:spPr>
          <a:xfrm>
            <a:off x="729341" y="283029"/>
            <a:ext cx="1073331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Humans Have the Technology to Mitigate Worst Impacts of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639799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59C340-D73C-DF5A-77AE-58C41829B26D}"/>
              </a:ext>
            </a:extLst>
          </p:cNvPr>
          <p:cNvSpPr txBox="1"/>
          <p:nvPr/>
        </p:nvSpPr>
        <p:spPr>
          <a:xfrm>
            <a:off x="2760453" y="2639683"/>
            <a:ext cx="664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207298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57779A-59FA-2822-FC74-7B4FFF3BE5FB}"/>
              </a:ext>
            </a:extLst>
          </p:cNvPr>
          <p:cNvSpPr txBox="1"/>
          <p:nvPr/>
        </p:nvSpPr>
        <p:spPr>
          <a:xfrm>
            <a:off x="2043954" y="197225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Reefs Under Stress Experience Bleaching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792BD-8A48-AC2B-E217-1825B6757F6A}"/>
              </a:ext>
            </a:extLst>
          </p:cNvPr>
          <p:cNvSpPr txBox="1"/>
          <p:nvPr/>
        </p:nvSpPr>
        <p:spPr>
          <a:xfrm>
            <a:off x="848678" y="1014322"/>
            <a:ext cx="57715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Algae live in tissues of coral, form major food source, give coral its color</a:t>
            </a:r>
            <a:endParaRPr lang="en-US" sz="2400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0000"/>
                </a:solidFill>
              </a:rPr>
              <a:t>When coral under stress, it expels algae </a:t>
            </a:r>
            <a:endParaRPr lang="en-US" sz="2400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8000"/>
                </a:solidFill>
                <a:sym typeface="Symbol" panose="05050102010706020507" pitchFamily="18" charset="2"/>
              </a:rPr>
              <a:t>Coral turns bone white (bleaching)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D60093"/>
                </a:solidFill>
                <a:sym typeface="Symbol" panose="05050102010706020507" pitchFamily="18" charset="2"/>
              </a:rPr>
              <a:t>Process can be reversed if corals no longer under stress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D60093"/>
                </a:solidFill>
                <a:sym typeface="Symbol" panose="05050102010706020507" pitchFamily="18" charset="2"/>
              </a:rPr>
              <a:t>Bleaching weakens coral: harder to thrive; if too much stress, coral dies </a:t>
            </a:r>
            <a:endParaRPr lang="en-US" sz="2400" i="1" dirty="0">
              <a:solidFill>
                <a:srgbClr val="D6009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A4B92D-355A-093D-8766-4017A8047F92}"/>
              </a:ext>
            </a:extLst>
          </p:cNvPr>
          <p:cNvSpPr txBox="1"/>
          <p:nvPr/>
        </p:nvSpPr>
        <p:spPr>
          <a:xfrm>
            <a:off x="848678" y="4151106"/>
            <a:ext cx="9819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Global coral reef bleaching episodes, 1998 -- 2017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70C0"/>
                </a:solidFill>
              </a:rPr>
              <a:t>Color coded: blue 1% damage, yellow 100% damage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FF0000"/>
                </a:solidFill>
              </a:rPr>
              <a:t>Recent bleaching episodes: increased areas, more severe damage.  </a:t>
            </a:r>
          </a:p>
        </p:txBody>
      </p:sp>
      <p:pic>
        <p:nvPicPr>
          <p:cNvPr id="8" name="Picture 7" descr="iStock image showing longitude lines">
            <a:extLst>
              <a:ext uri="{FF2B5EF4-FFF2-40B4-BE49-F238E27FC236}">
                <a16:creationId xmlns:a16="http://schemas.microsoft.com/office/drawing/2014/main" id="{97141E40-0AA8-1D87-4DE9-4D7F4B8479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38" y="777447"/>
            <a:ext cx="4777931" cy="3392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8DCC2E-C4E2-51C1-4078-3A0AC2052D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925" y="5395762"/>
            <a:ext cx="5943600" cy="1359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05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B076AC-0AA5-02B2-E556-619C3FE675FA}"/>
              </a:ext>
            </a:extLst>
          </p:cNvPr>
          <p:cNvSpPr txBox="1"/>
          <p:nvPr/>
        </p:nvSpPr>
        <p:spPr>
          <a:xfrm>
            <a:off x="2061883" y="263447"/>
            <a:ext cx="806823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Greenland Ice Sheet Tipping Point </a:t>
            </a:r>
          </a:p>
        </p:txBody>
      </p:sp>
      <p:pic>
        <p:nvPicPr>
          <p:cNvPr id="3" name="Picture 2" descr="A map of the earth showing the global warming&#10;&#10;AI-generated content may be incorrect.">
            <a:extLst>
              <a:ext uri="{FF2B5EF4-FFF2-40B4-BE49-F238E27FC236}">
                <a16:creationId xmlns:a16="http://schemas.microsoft.com/office/drawing/2014/main" id="{61CC9DF7-5C53-3E05-E944-7CA5692FD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71" y="1042416"/>
            <a:ext cx="7380877" cy="4141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7A5670-7194-DA42-12EB-BEAF39DAAF97}"/>
              </a:ext>
            </a:extLst>
          </p:cNvPr>
          <p:cNvSpPr txBox="1"/>
          <p:nvPr/>
        </p:nvSpPr>
        <p:spPr>
          <a:xfrm>
            <a:off x="7827264" y="1042416"/>
            <a:ext cx="4133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Most melting today around the edges of Greenland.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But feedback loops are most associated with melting from the peak.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698D7D-DA04-4EC9-4515-99DBA973EE11}"/>
              </a:ext>
            </a:extLst>
          </p:cNvPr>
          <p:cNvSpPr txBox="1"/>
          <p:nvPr/>
        </p:nvSpPr>
        <p:spPr>
          <a:xfrm>
            <a:off x="7827264" y="2999232"/>
            <a:ext cx="41330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defTabSz="457200">
              <a:defRPr/>
            </a:pP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Feedback Loops: </a:t>
            </a:r>
          </a:p>
          <a:p>
            <a:pPr marL="228600" defTabSz="457200">
              <a:defRPr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ice melts, ice surface moves to lower level; warmer air temps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faster melting. 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defTabSz="457200">
              <a:defRPr/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surface snow melts, remaining ice absorbs more solar radiation </a:t>
            </a: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faster melting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A95D34-9DB2-8268-4149-6C6781D1DE88}"/>
              </a:ext>
            </a:extLst>
          </p:cNvPr>
          <p:cNvSpPr txBox="1"/>
          <p:nvPr/>
        </p:nvSpPr>
        <p:spPr>
          <a:xfrm>
            <a:off x="1" y="5201612"/>
            <a:ext cx="8068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defTabSz="457200">
              <a:defRPr/>
            </a:pP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 Feedback Loop: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air temps increase, more humidity; more snow falls on central region of glacier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slower melting. 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defTabSz="457200">
              <a:defRPr/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 better models of melting dynamics, tipping points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9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855989-6D6F-6681-5660-306DAD07351D}"/>
              </a:ext>
            </a:extLst>
          </p:cNvPr>
          <p:cNvSpPr txBox="1"/>
          <p:nvPr/>
        </p:nvSpPr>
        <p:spPr>
          <a:xfrm>
            <a:off x="2061883" y="263447"/>
            <a:ext cx="8068235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West Antarctic Ice Sheet Threatened by Tipping Point of Thwaites Glacier</a:t>
            </a:r>
          </a:p>
        </p:txBody>
      </p:sp>
      <p:pic>
        <p:nvPicPr>
          <p:cNvPr id="4" name="Picture 3" descr="A screenshot of a map of icebergs&#10;&#10;Description automatically generated">
            <a:extLst>
              <a:ext uri="{FF2B5EF4-FFF2-40B4-BE49-F238E27FC236}">
                <a16:creationId xmlns:a16="http://schemas.microsoft.com/office/drawing/2014/main" id="{26567D75-A583-01E7-E1D7-DC0E96EF6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150" y="1175126"/>
            <a:ext cx="3441451" cy="5419428"/>
          </a:xfrm>
          <a:prstGeom prst="rect">
            <a:avLst/>
          </a:prstGeom>
        </p:spPr>
      </p:pic>
      <p:pic>
        <p:nvPicPr>
          <p:cNvPr id="6" name="Picture 5" descr="A yellow submarine underwater with a black and yellow tube&#10;&#10;Description automatically generated">
            <a:extLst>
              <a:ext uri="{FF2B5EF4-FFF2-40B4-BE49-F238E27FC236}">
                <a16:creationId xmlns:a16="http://schemas.microsoft.com/office/drawing/2014/main" id="{90694C20-F06E-011B-94C6-CC3E88E03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53" y="3390414"/>
            <a:ext cx="4757664" cy="3204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8DDF50-D018-1200-00A0-1270A62C5811}"/>
              </a:ext>
            </a:extLst>
          </p:cNvPr>
          <p:cNvSpPr txBox="1"/>
          <p:nvPr/>
        </p:nvSpPr>
        <p:spPr>
          <a:xfrm>
            <a:off x="5181601" y="1185337"/>
            <a:ext cx="5113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Recent underwater probe measurements reveal warming Amundsen Sea water seeping up through cracks is accelerating melt of enormous Thwaites glacier.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287E15-D8E2-4A85-0D40-CC66AB8BF204}"/>
              </a:ext>
            </a:extLst>
          </p:cNvPr>
          <p:cNvSpPr txBox="1"/>
          <p:nvPr/>
        </p:nvSpPr>
        <p:spPr>
          <a:xfrm>
            <a:off x="5181601" y="2482604"/>
            <a:ext cx="5113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As Thwaites glacier melts, it weakens stability of West Antarctic Ice Sheet. Tipping point may be near.</a:t>
            </a:r>
          </a:p>
        </p:txBody>
      </p:sp>
    </p:spTree>
    <p:extLst>
      <p:ext uri="{BB962C8B-B14F-4D97-AF65-F5344CB8AC3E}">
        <p14:creationId xmlns:p14="http://schemas.microsoft.com/office/powerpoint/2010/main" val="953333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hina's Space Project That Could Change Everything">
            <a:hlinkClick r:id="" action="ppaction://media"/>
            <a:extLst>
              <a:ext uri="{FF2B5EF4-FFF2-40B4-BE49-F238E27FC236}">
                <a16:creationId xmlns:a16="http://schemas.microsoft.com/office/drawing/2014/main" id="{4E1887A9-679D-B681-BBA9-C298D99E2D1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9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2CE402-6744-04FF-DFC7-078999F24B85}"/>
              </a:ext>
            </a:extLst>
          </p:cNvPr>
          <p:cNvSpPr txBox="1"/>
          <p:nvPr/>
        </p:nvSpPr>
        <p:spPr>
          <a:xfrm>
            <a:off x="932688" y="263447"/>
            <a:ext cx="1016812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Reducing GHG Emissions Embodied in Current Construction Practices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EDD4D-9376-FBEE-48B5-C367B3678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257" y="980942"/>
            <a:ext cx="6789472" cy="25556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3F9ED9-4014-090B-D979-E6C1C619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38" y="2336241"/>
            <a:ext cx="4477675" cy="44415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6B6AAE-BB6C-EF71-6D79-6A66A6C12BDD}"/>
              </a:ext>
            </a:extLst>
          </p:cNvPr>
          <p:cNvSpPr txBox="1"/>
          <p:nvPr/>
        </p:nvSpPr>
        <p:spPr>
          <a:xfrm>
            <a:off x="5061856" y="3536569"/>
            <a:ext cx="6789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Design for “circularity” to allow reuse of building elements when a building’s life-cycle is complete.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DD2FAF-4406-93DE-ED2A-712E40644348}"/>
              </a:ext>
            </a:extLst>
          </p:cNvPr>
          <p:cNvSpPr txBox="1"/>
          <p:nvPr/>
        </p:nvSpPr>
        <p:spPr>
          <a:xfrm>
            <a:off x="5061857" y="4522536"/>
            <a:ext cx="66657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Substitute bio-based materials – e.g., timber, wood, bamboo – for carbon-rich building materials like concrete and steel, wherever possible. This can reduce GHG emissions by up to 40% by 2060.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A6A6C-F97F-AABE-18F8-7D605FA35242}"/>
              </a:ext>
            </a:extLst>
          </p:cNvPr>
          <p:cNvSpPr txBox="1"/>
          <p:nvPr/>
        </p:nvSpPr>
        <p:spPr>
          <a:xfrm>
            <a:off x="464438" y="980942"/>
            <a:ext cx="4597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Embodied carbon becomes more important as energy grid mix moves toward renewables.</a:t>
            </a:r>
          </a:p>
        </p:txBody>
      </p:sp>
    </p:spTree>
    <p:extLst>
      <p:ext uri="{BB962C8B-B14F-4D97-AF65-F5344CB8AC3E}">
        <p14:creationId xmlns:p14="http://schemas.microsoft.com/office/powerpoint/2010/main" val="57620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18fb337-e535-47e5-9b80-9430ae14e38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E60499A182B84AAEFFB19233DD3509" ma:contentTypeVersion="8" ma:contentTypeDescription="Create a new document." ma:contentTypeScope="" ma:versionID="30c849d0119283f2299c10ef172fda4f">
  <xsd:schema xmlns:xsd="http://www.w3.org/2001/XMLSchema" xmlns:xs="http://www.w3.org/2001/XMLSchema" xmlns:p="http://schemas.microsoft.com/office/2006/metadata/properties" xmlns:ns3="218fb337-e535-47e5-9b80-9430ae14e385" targetNamespace="http://schemas.microsoft.com/office/2006/metadata/properties" ma:root="true" ma:fieldsID="d6587bd76db4a1d08bb4a4863fb3a1b9" ns3:_="">
    <xsd:import namespace="218fb337-e535-47e5-9b80-9430ae14e3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8fb337-e535-47e5-9b80-9430ae14e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D6100-4045-4884-B628-6CD04F45AC7F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218fb337-e535-47e5-9b80-9430ae14e385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BDC4BAF-7BB4-4A7E-B653-51BD3FFDA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8fb337-e535-47e5-9b80-9430ae14e3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FA76CD-CC93-4B8D-8850-BD1B1E3D8B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20490</TotalTime>
  <Words>2585</Words>
  <Application>Microsoft Office PowerPoint</Application>
  <PresentationFormat>Widescreen</PresentationFormat>
  <Paragraphs>210</Paragraphs>
  <Slides>38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Aptos</vt:lpstr>
      <vt:lpstr>Aptos Display</vt:lpstr>
      <vt:lpstr>Arial</vt:lpstr>
      <vt:lpstr>Arial Nova</vt:lpstr>
      <vt:lpstr>Calibri</vt:lpstr>
      <vt:lpstr>Symbol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Brookhaven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Vigdor</dc:creator>
  <cp:lastModifiedBy>Steven Vigdor</cp:lastModifiedBy>
  <cp:revision>47</cp:revision>
  <cp:lastPrinted>2025-11-06T19:19:33Z</cp:lastPrinted>
  <dcterms:created xsi:type="dcterms:W3CDTF">2025-09-18T19:51:44Z</dcterms:created>
  <dcterms:modified xsi:type="dcterms:W3CDTF">2026-05-18T20:39:11Z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0x010100C1E60499A182B84AAEFFB19233DD3509</vt:lpwstr>
  </property>
</Properties>
</file>