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5" r:id="rId3"/>
    <p:sldId id="266" r:id="rId4"/>
    <p:sldId id="281" r:id="rId5"/>
    <p:sldId id="267" r:id="rId6"/>
    <p:sldId id="257" r:id="rId7"/>
    <p:sldId id="262" r:id="rId8"/>
    <p:sldId id="258" r:id="rId9"/>
    <p:sldId id="263" r:id="rId10"/>
    <p:sldId id="259" r:id="rId11"/>
    <p:sldId id="260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83" r:id="rId20"/>
    <p:sldId id="274" r:id="rId21"/>
    <p:sldId id="275" r:id="rId22"/>
    <p:sldId id="276" r:id="rId23"/>
    <p:sldId id="277" r:id="rId24"/>
    <p:sldId id="740" r:id="rId25"/>
    <p:sldId id="278" r:id="rId26"/>
    <p:sldId id="279" r:id="rId27"/>
    <p:sldId id="280" r:id="rId28"/>
    <p:sldId id="284" r:id="rId29"/>
    <p:sldId id="739" r:id="rId30"/>
    <p:sldId id="74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4660"/>
  </p:normalViewPr>
  <p:slideViewPr>
    <p:cSldViewPr snapToGrid="0">
      <p:cViewPr varScale="1">
        <p:scale>
          <a:sx n="68" d="100"/>
          <a:sy n="68" d="100"/>
        </p:scale>
        <p:origin x="36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78DD1-5446-4089-98A7-C9CD06C10770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2D539-E1D9-46C2-A908-519566F50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95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 starts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4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Tim’s last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97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 starts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6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Steve’s last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98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 restarts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22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Tim’s last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98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 restarts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99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Steve’s </a:t>
            </a:r>
            <a:r>
              <a:rPr lang="en-US"/>
              <a:t>last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2D539-E1D9-46C2-A908-519566F500A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5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F4769-36A5-437A-8EFE-598F5AD3D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6601E-CAC2-5200-E30E-CC0693239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620B5-CC37-D71E-5F95-34CB6CF4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DD4E-92D0-7F41-5B5B-A129FA83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AD575-8E9F-5550-698F-971AF7A9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7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7BB32-23FC-79AD-AB9C-085C9B66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B03D7-4A54-CF27-AB34-84FF45534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A034F-E769-495D-E861-9F1D30F6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EA60F-5C7B-A818-95D6-81F923F4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A84F4-806A-E3A1-AEBB-903555A6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56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48A3-E226-E240-EAD6-0CF681578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DFC6E-7C59-B096-0F91-497E2E15F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2EBBA-4E39-EEDC-C96D-B434BC9F1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0C465-BB19-D49B-C36A-25CA56363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81B9C-EAC7-9F49-A2C1-632D4A23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4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F238-21A8-AF37-588C-15F87D3DC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971A1-BF4B-40B2-FA75-05EB8913D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6E794-48BF-5685-8AA3-08A5B6EB6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62A6B-FBB6-FE87-5F28-80BC767F9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0B85C-E377-5447-B499-2A1122667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C21EF-248B-E4DE-E2CA-AADB725F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4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F3F98-3A0C-A252-091E-29FD10C4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94206-9583-874D-2689-2FA5E196A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EE474-D940-33E5-4B5B-AFAE10478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36708-5C2A-B02D-F433-97C211255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3CC1F-C1DD-2B26-3DAF-077FA974D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6638D-0484-F610-7015-2B69BC85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5A2EE8-66A2-7DC2-1907-C63EB62E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26F9F-4C2D-789E-306F-90BEC2E1C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4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6B8B7-22BC-3CDF-135F-F63A881B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22F15-1C09-3944-99DB-3966BDF9F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C3D39E-7D44-2247-5338-72ED92C0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FFB79E-7D30-4D12-3A03-D9989CFE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62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CE3C12-AC98-AEC1-2EE4-4D8B538C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0114D-83E6-B290-74D1-7C21ED5B1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BACD5-DCD7-4321-71EA-4EA8D7AD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7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7C23-4660-15C9-5E92-8F30E001E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DB3D1-1A22-5224-2A44-06EBE84FF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8D6D5-24DA-EB6B-5AD6-439ED84F6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7724A-C65F-8109-2E1B-7FC092233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ED483-D7C6-2086-38B4-C767D7F2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050C9-B058-3A33-06ED-10477D7A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4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BCA8B-7F88-59AF-A825-7342E23E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5377F-7891-31AC-3DA3-386B157F2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24834-26DF-6C6B-DFC1-D3C48A75A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FF9EB-57C7-E4C1-1AA1-2128C273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1EE62-B4DF-78B9-1883-6B2C38CF4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1B15C-639E-B330-5A26-003B7833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13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825C-009F-0713-D194-59683C11A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ED76C-CEF1-F3AD-5B7D-2DBC1FEF3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CB0D9-3E30-61B1-40F8-28BBD17C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58E14-5FEA-3F55-6493-1C9571697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FEA78-D730-D4A6-0EE3-E512EB5B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2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252603-960F-6D18-8967-CE8AEC99F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15B7C1-0087-1AC3-4FDE-7D54840AE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7ACD6-B45E-F220-142B-EB71844A0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78E74-3F22-9560-FCB5-DF7808B3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5495F-D21A-EACC-2A41-9BEDA634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3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BB0F06-09BE-AFA3-84DB-A9F7E622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7B6A5-6E52-B58B-86FF-7F651D11F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49D7C-3681-48EC-5598-821A45EBC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03B5A-9134-4D32-AE0C-5575D962BA75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A6878-B335-AC70-DA7D-36D4F3F75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03312-71D1-4072-4650-76002B765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6FA42D-79C0-4406-80E7-651B1D28B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6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debunkingdenial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QcYFKpyEzo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1" name="Picture 20" descr="A map of the world&#10;&#10;AI-generated content may be incorrect.">
            <a:extLst>
              <a:ext uri="{FF2B5EF4-FFF2-40B4-BE49-F238E27FC236}">
                <a16:creationId xmlns:a16="http://schemas.microsoft.com/office/drawing/2014/main" id="{B9F1DB92-3794-CB2E-6FD1-C6B64A7E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4455"/>
          <a:stretch>
            <a:fillRect/>
          </a:stretch>
        </p:blipFill>
        <p:spPr>
          <a:xfrm>
            <a:off x="157122" y="256032"/>
            <a:ext cx="11877756" cy="57155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7B85244-459B-F8CE-EAE0-AB27AA729239}"/>
              </a:ext>
            </a:extLst>
          </p:cNvPr>
          <p:cNvSpPr txBox="1"/>
          <p:nvPr/>
        </p:nvSpPr>
        <p:spPr>
          <a:xfrm>
            <a:off x="1331976" y="2575218"/>
            <a:ext cx="952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Why You Should Care About Climate Change: What the Data Tell 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718335-24AB-88DC-01AF-C0D463FCF02C}"/>
              </a:ext>
            </a:extLst>
          </p:cNvPr>
          <p:cNvSpPr txBox="1"/>
          <p:nvPr/>
        </p:nvSpPr>
        <p:spPr>
          <a:xfrm>
            <a:off x="1097280" y="3775547"/>
            <a:ext cx="10076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Part I: How we know that global climate change is real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	   and primarily caused by humans.</a:t>
            </a:r>
          </a:p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Part II: What are the short-term impacts?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AB4BE8-9222-1B12-EDC4-FC020DB63635}"/>
              </a:ext>
            </a:extLst>
          </p:cNvPr>
          <p:cNvSpPr txBox="1"/>
          <p:nvPr/>
        </p:nvSpPr>
        <p:spPr>
          <a:xfrm>
            <a:off x="914405" y="5345207"/>
            <a:ext cx="10460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Tim Londergan and Steve Vigdor, Traveling University, Apr. 26, 2026</a:t>
            </a:r>
          </a:p>
        </p:txBody>
      </p:sp>
    </p:spTree>
    <p:extLst>
      <p:ext uri="{BB962C8B-B14F-4D97-AF65-F5344CB8AC3E}">
        <p14:creationId xmlns:p14="http://schemas.microsoft.com/office/powerpoint/2010/main" val="28849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BE51E44-4C42-EE17-EE67-71F9949D61D4}"/>
              </a:ext>
            </a:extLst>
          </p:cNvPr>
          <p:cNvGrpSpPr/>
          <p:nvPr/>
        </p:nvGrpSpPr>
        <p:grpSpPr>
          <a:xfrm>
            <a:off x="94435" y="267531"/>
            <a:ext cx="12021414" cy="6534381"/>
            <a:chOff x="94435" y="267531"/>
            <a:chExt cx="12021414" cy="6534381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E2291440-F876-FFCD-A150-EF8743E23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169" y="267531"/>
              <a:ext cx="10927619" cy="10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17486" tIns="108742" rIns="217486" bIns="108742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Vigdor/Londergan Science Blog: </a:t>
              </a: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</a:rPr>
                <a:t>“Debunking Denial”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  <a:hlinkClick r:id="rId2"/>
                </a:rPr>
                <a:t>www.debunkingdenial.com</a:t>
              </a: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B23EE4-5141-08B7-BA9C-5F34C23F7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831" y="1396332"/>
              <a:ext cx="9610889" cy="54055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E6C4B2-4F63-3807-1FEF-46C55B200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3430" y="818847"/>
              <a:ext cx="2512419" cy="2932936"/>
            </a:xfrm>
            <a:prstGeom prst="rect">
              <a:avLst/>
            </a:prstGeom>
          </p:spPr>
        </p:pic>
        <p:pic>
          <p:nvPicPr>
            <p:cNvPr id="7" name="Picture 6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D25303FE-BFC1-8ED8-404B-FD0560446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35" y="767069"/>
              <a:ext cx="2847234" cy="2932936"/>
            </a:xfrm>
            <a:prstGeom prst="ellips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7944FB-1932-1876-3275-37F1ED96C6D1}"/>
              </a:ext>
            </a:extLst>
          </p:cNvPr>
          <p:cNvGrpSpPr/>
          <p:nvPr/>
        </p:nvGrpSpPr>
        <p:grpSpPr>
          <a:xfrm>
            <a:off x="2944368" y="1316736"/>
            <a:ext cx="7803281" cy="5265159"/>
            <a:chOff x="2944368" y="1316736"/>
            <a:chExt cx="7803281" cy="5265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A0F0D9-67CD-402E-D204-F8CF3F58C9F6}"/>
                </a:ext>
              </a:extLst>
            </p:cNvPr>
            <p:cNvSpPr txBox="1"/>
            <p:nvPr/>
          </p:nvSpPr>
          <p:spPr>
            <a:xfrm>
              <a:off x="2944368" y="1316736"/>
              <a:ext cx="3730752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Categories covered:</a:t>
              </a:r>
            </a:p>
            <a:p>
              <a:r>
                <a:rPr lang="en-US" sz="2400" dirty="0"/>
                <a:t>Bad Science</a:t>
              </a:r>
            </a:p>
            <a:p>
              <a:r>
                <a:rPr lang="en-US" sz="2400" dirty="0"/>
                <a:t>Brain Science &amp;   </a:t>
              </a:r>
            </a:p>
            <a:p>
              <a:r>
                <a:rPr lang="en-US" sz="2400" dirty="0"/>
                <a:t>                    Brainwashing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Climate change</a:t>
              </a:r>
            </a:p>
            <a:p>
              <a:r>
                <a:rPr lang="en-US" sz="2400" dirty="0"/>
                <a:t>Conspiracy theories</a:t>
              </a:r>
            </a:p>
            <a:p>
              <a:r>
                <a:rPr lang="en-US" sz="2400" dirty="0"/>
                <a:t>Cosmology &amp; Astrophysics</a:t>
              </a:r>
            </a:p>
            <a:p>
              <a:r>
                <a:rPr lang="en-US" sz="2400" dirty="0"/>
                <a:t>Critical thinking</a:t>
              </a:r>
            </a:p>
            <a:p>
              <a:r>
                <a:rPr lang="en-US" sz="2400" dirty="0"/>
                <a:t>Cyber issues</a:t>
              </a:r>
            </a:p>
            <a:p>
              <a:r>
                <a:rPr lang="en-US" sz="2400" dirty="0"/>
                <a:t>Demographics</a:t>
              </a:r>
            </a:p>
            <a:p>
              <a:r>
                <a:rPr lang="en-US" sz="2400" dirty="0"/>
                <a:t>Education</a:t>
              </a:r>
            </a:p>
            <a:p>
              <a:r>
                <a:rPr lang="en-US" sz="2400" dirty="0"/>
                <a:t>Elections</a:t>
              </a:r>
            </a:p>
            <a:p>
              <a:r>
                <a:rPr lang="en-US" sz="2400" dirty="0"/>
                <a:t>Energy production</a:t>
              </a:r>
            </a:p>
            <a:p>
              <a:r>
                <a:rPr lang="en-US" sz="2400" dirty="0"/>
                <a:t>Environment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A7C656-15BD-D41E-A496-F54502411EFF}"/>
                </a:ext>
              </a:extLst>
            </p:cNvPr>
            <p:cNvSpPr txBox="1"/>
            <p:nvPr/>
          </p:nvSpPr>
          <p:spPr>
            <a:xfrm>
              <a:off x="6615676" y="1688248"/>
              <a:ext cx="4131973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Evolution</a:t>
              </a:r>
            </a:p>
            <a:p>
              <a:r>
                <a:rPr lang="en-US" sz="2400" dirty="0"/>
                <a:t>Genes &amp; Genetic</a:t>
              </a:r>
            </a:p>
            <a:p>
              <a:r>
                <a:rPr lang="en-US" sz="2400" dirty="0"/>
                <a:t>                   Engineering</a:t>
              </a:r>
            </a:p>
            <a:p>
              <a:r>
                <a:rPr lang="en-US" sz="2400" dirty="0"/>
                <a:t>Gun violence</a:t>
              </a:r>
            </a:p>
            <a:p>
              <a:r>
                <a:rPr lang="en-US" sz="2400" dirty="0"/>
                <a:t>Medicine, COVID, &amp;</a:t>
              </a:r>
            </a:p>
            <a:p>
              <a:r>
                <a:rPr lang="en-US" sz="2400" dirty="0"/>
                <a:t>                 Vaccinations</a:t>
              </a:r>
            </a:p>
            <a:p>
              <a:r>
                <a:rPr lang="en-US" sz="2400" dirty="0"/>
                <a:t>Miscellany</a:t>
              </a:r>
            </a:p>
            <a:p>
              <a:r>
                <a:rPr lang="en-US" sz="2400" dirty="0"/>
                <a:t>Network science</a:t>
              </a:r>
            </a:p>
            <a:p>
              <a:r>
                <a:rPr lang="en-US" sz="2400" dirty="0"/>
                <a:t>“New Age” hoaxes</a:t>
              </a:r>
            </a:p>
            <a:p>
              <a:r>
                <a:rPr lang="en-US" sz="2400" dirty="0"/>
                <a:t>Ozone layer</a:t>
              </a:r>
            </a:p>
            <a:p>
              <a:r>
                <a:rPr lang="en-US" sz="2400" dirty="0"/>
                <a:t>Partisan divides over science</a:t>
              </a:r>
            </a:p>
            <a:p>
              <a:r>
                <a:rPr lang="en-US" sz="2400" dirty="0"/>
                <a:t>Scientific breakthroughs</a:t>
              </a:r>
            </a:p>
            <a:p>
              <a:r>
                <a:rPr lang="en-US" sz="2400" dirty="0"/>
                <a:t>Toxic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001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85169D-344F-A6B9-8E0F-FF2CD24A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89" y="381794"/>
            <a:ext cx="11427024" cy="60944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A80C91-6483-AB5F-7050-0B10ECA83BC0}"/>
              </a:ext>
            </a:extLst>
          </p:cNvPr>
          <p:cNvSpPr txBox="1"/>
          <p:nvPr/>
        </p:nvSpPr>
        <p:spPr>
          <a:xfrm>
            <a:off x="5797374" y="1408703"/>
            <a:ext cx="5503255" cy="316945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999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skeptic will question claims, then embrace the evidence. A denier will question claims, then </a:t>
            </a:r>
            <a:r>
              <a:rPr lang="en-US" sz="3999" b="1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reject the evidence</a:t>
            </a:r>
            <a:r>
              <a:rPr lang="en-US" sz="3999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5F86AA-F1D9-2242-72B2-FB29A0BA899E}"/>
              </a:ext>
            </a:extLst>
          </p:cNvPr>
          <p:cNvSpPr/>
          <p:nvPr/>
        </p:nvSpPr>
        <p:spPr>
          <a:xfrm>
            <a:off x="9472305" y="5814963"/>
            <a:ext cx="2011156" cy="4387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1045" y="1491799"/>
            <a:ext cx="3333749" cy="3498192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6468C3-1A38-CB1B-D2E7-632120F0E489}"/>
              </a:ext>
            </a:extLst>
          </p:cNvPr>
          <p:cNvSpPr txBox="1"/>
          <p:nvPr/>
        </p:nvSpPr>
        <p:spPr>
          <a:xfrm>
            <a:off x="1030020" y="1967266"/>
            <a:ext cx="2628216" cy="2547257"/>
          </a:xfrm>
          <a:prstGeom prst="rect">
            <a:avLst/>
          </a:prstGeom>
          <a:noFill/>
        </p:spPr>
        <p:txBody>
          <a:bodyPr vert="horz" lIns="45720" tIns="22860" rIns="45720" bIns="2286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33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Here is Donald Trump at the United Nations, Sept. 23, 2025</a:t>
            </a:r>
          </a:p>
        </p:txBody>
      </p:sp>
      <p:pic>
        <p:nvPicPr>
          <p:cNvPr id="6" name="Online Media 5" title="Trump Tells UN Climate Change Is the ‘Greatest Con Job Ever’">
            <a:hlinkClick r:id="" action="ppaction://media"/>
            <a:extLst>
              <a:ext uri="{FF2B5EF4-FFF2-40B4-BE49-F238E27FC236}">
                <a16:creationId xmlns:a16="http://schemas.microsoft.com/office/drawing/2014/main" id="{0030BFF9-BCA4-A5F0-CE6E-084A1D0F9C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28212" y="203960"/>
            <a:ext cx="3644295" cy="6450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D1D43A-6883-4F04-0233-46D7A1A53D67}"/>
              </a:ext>
            </a:extLst>
          </p:cNvPr>
          <p:cNvSpPr txBox="1"/>
          <p:nvPr/>
        </p:nvSpPr>
        <p:spPr>
          <a:xfrm>
            <a:off x="8483704" y="3240894"/>
            <a:ext cx="3051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Who’s conning whom?</a:t>
            </a:r>
          </a:p>
        </p:txBody>
      </p:sp>
    </p:spTree>
    <p:extLst>
      <p:ext uri="{BB962C8B-B14F-4D97-AF65-F5344CB8AC3E}">
        <p14:creationId xmlns:p14="http://schemas.microsoft.com/office/powerpoint/2010/main" val="56798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 of a diagram showing the atmosphere of earth&#10;&#10;AI-generated content may be incorrect.">
            <a:extLst>
              <a:ext uri="{FF2B5EF4-FFF2-40B4-BE49-F238E27FC236}">
                <a16:creationId xmlns:a16="http://schemas.microsoft.com/office/drawing/2014/main" id="{1FAA39FB-2158-D4A9-E6CC-6670ABAF6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16" y="1577340"/>
            <a:ext cx="7587915" cy="4325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55964D-86E9-DF67-10CB-68CA8612BDDB}"/>
              </a:ext>
            </a:extLst>
          </p:cNvPr>
          <p:cNvSpPr txBox="1"/>
          <p:nvPr/>
        </p:nvSpPr>
        <p:spPr>
          <a:xfrm>
            <a:off x="8191024" y="438912"/>
            <a:ext cx="3602736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/>
              <a:t>Heated bodies emit electromagnetic (thermal) radiation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FF0000"/>
                </a:solidFill>
              </a:rPr>
              <a:t>They reach a temperature that balances power out against power 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0070C0"/>
                </a:solidFill>
              </a:rPr>
              <a:t>Earth emits in the infrared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7030A0"/>
                </a:solidFill>
              </a:rPr>
              <a:t>Greenhouse gas molecules in the atmosphere absorb infrared radiation and return much of it to Earth’s surface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C680FB-DB5E-E407-39EF-173AF76B6432}"/>
              </a:ext>
            </a:extLst>
          </p:cNvPr>
          <p:cNvSpPr txBox="1"/>
          <p:nvPr/>
        </p:nvSpPr>
        <p:spPr>
          <a:xfrm>
            <a:off x="431228" y="438912"/>
            <a:ext cx="758791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Basic Science of Greenhouse Gases</a:t>
            </a:r>
          </a:p>
        </p:txBody>
      </p:sp>
    </p:spTree>
    <p:extLst>
      <p:ext uri="{BB962C8B-B14F-4D97-AF65-F5344CB8AC3E}">
        <p14:creationId xmlns:p14="http://schemas.microsoft.com/office/powerpoint/2010/main" val="245726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 showing the temperature of a gas emission&#10;&#10;AI-generated content may be incorrect.">
            <a:extLst>
              <a:ext uri="{FF2B5EF4-FFF2-40B4-BE49-F238E27FC236}">
                <a16:creationId xmlns:a16="http://schemas.microsoft.com/office/drawing/2014/main" id="{C8E466C2-BCF4-61FA-652A-BF426990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67" y="774306"/>
            <a:ext cx="7305659" cy="5858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059AAB-1360-BB38-D3AC-50D7FDEEF9A2}"/>
              </a:ext>
            </a:extLst>
          </p:cNvPr>
          <p:cNvSpPr txBox="1"/>
          <p:nvPr/>
        </p:nvSpPr>
        <p:spPr>
          <a:xfrm>
            <a:off x="7920291" y="3705606"/>
            <a:ext cx="388607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428 ppm of CO</a:t>
            </a:r>
            <a:r>
              <a:rPr lang="en-US" sz="2700" baseline="-25000" dirty="0"/>
              <a:t>2</a:t>
            </a:r>
            <a:r>
              <a:rPr lang="en-US" sz="2700" dirty="0"/>
              <a:t> corresponds to about 6,000 trillion carbon dioxide molecules per cubic centimeter halfway up the troposphere!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50008-52BF-913B-F3E0-18024B6841F1}"/>
              </a:ext>
            </a:extLst>
          </p:cNvPr>
          <p:cNvSpPr txBox="1"/>
          <p:nvPr/>
        </p:nvSpPr>
        <p:spPr>
          <a:xfrm>
            <a:off x="7920290" y="1496604"/>
            <a:ext cx="388607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0070C0"/>
                </a:solidFill>
              </a:rPr>
              <a:t>How can such a tiny fraction of</a:t>
            </a:r>
            <a:r>
              <a:rPr lang="en-US" sz="2700" dirty="0"/>
              <a:t> </a:t>
            </a:r>
            <a:r>
              <a:rPr lang="en-US" sz="2700" dirty="0">
                <a:solidFill>
                  <a:srgbClr val="0070C0"/>
                </a:solidFill>
              </a:rPr>
              <a:t>CO</a:t>
            </a:r>
            <a:r>
              <a:rPr lang="en-US" sz="2700" baseline="-25000" dirty="0">
                <a:solidFill>
                  <a:srgbClr val="0070C0"/>
                </a:solidFill>
              </a:rPr>
              <a:t>2</a:t>
            </a:r>
            <a:r>
              <a:rPr lang="en-US" sz="2700" dirty="0">
                <a:solidFill>
                  <a:srgbClr val="0070C0"/>
                </a:solidFill>
              </a:rPr>
              <a:t> – today, ~428 ppm – absorb so much of Earth’s infrared emissions?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327A07-973F-2290-B92E-F18C0E57CAA1}"/>
              </a:ext>
            </a:extLst>
          </p:cNvPr>
          <p:cNvSpPr txBox="1"/>
          <p:nvPr/>
        </p:nvSpPr>
        <p:spPr>
          <a:xfrm>
            <a:off x="1221550" y="225666"/>
            <a:ext cx="989380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700" dirty="0">
                <a:solidFill>
                  <a:srgbClr val="FF0000"/>
                </a:solidFill>
              </a:rPr>
              <a:t>Emitted thermal radiation follows smooth blackbody spectrum, but much of it fails to                                                                                               reach satellites.</a:t>
            </a:r>
          </a:p>
        </p:txBody>
      </p:sp>
    </p:spTree>
    <p:extLst>
      <p:ext uri="{BB962C8B-B14F-4D97-AF65-F5344CB8AC3E}">
        <p14:creationId xmlns:p14="http://schemas.microsoft.com/office/powerpoint/2010/main" val="86065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8430D9-40B0-4A43-2207-07BF3F32D116}"/>
              </a:ext>
            </a:extLst>
          </p:cNvPr>
          <p:cNvSpPr txBox="1"/>
          <p:nvPr/>
        </p:nvSpPr>
        <p:spPr>
          <a:xfrm>
            <a:off x="8482120" y="898044"/>
            <a:ext cx="344265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0070C0"/>
                </a:solidFill>
              </a:rPr>
              <a:t>Carbon dioxide (also methane)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>
                <a:solidFill>
                  <a:srgbClr val="7030A0"/>
                </a:solidFill>
              </a:rPr>
              <a:t>concentrations are now much higher than they’ve been for the past 800,000 years!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FF0000"/>
                </a:solidFill>
              </a:rPr>
              <a:t>And much higher than during first 10,000 years of human civilization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/>
              <a:t>The cause is human activity, burning fossil fuels.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156EB-19A8-FC83-B378-AA8C91027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91" y="1044348"/>
            <a:ext cx="8384505" cy="4734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7BC320-3E6B-FF63-57E3-4283FD44CB4D}"/>
              </a:ext>
            </a:extLst>
          </p:cNvPr>
          <p:cNvSpPr txBox="1"/>
          <p:nvPr/>
        </p:nvSpPr>
        <p:spPr>
          <a:xfrm>
            <a:off x="431228" y="329184"/>
            <a:ext cx="1119994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Human Activities are Increasing Greenhouse Gas Concentrations</a:t>
            </a:r>
          </a:p>
        </p:txBody>
      </p:sp>
    </p:spTree>
    <p:extLst>
      <p:ext uri="{BB962C8B-B14F-4D97-AF65-F5344CB8AC3E}">
        <p14:creationId xmlns:p14="http://schemas.microsoft.com/office/powerpoint/2010/main" val="272332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 of carbon dioxide emissions from fossil fuel&#10;&#10;AI-generated content may be incorrect.">
            <a:extLst>
              <a:ext uri="{FF2B5EF4-FFF2-40B4-BE49-F238E27FC236}">
                <a16:creationId xmlns:a16="http://schemas.microsoft.com/office/drawing/2014/main" id="{3E4072DA-1B4A-B27D-34D8-BA3E3212C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24" y="1136302"/>
            <a:ext cx="8139775" cy="56906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E2E854-9B88-31A2-883F-FC3B106690E1}"/>
              </a:ext>
            </a:extLst>
          </p:cNvPr>
          <p:cNvSpPr txBox="1"/>
          <p:nvPr/>
        </p:nvSpPr>
        <p:spPr>
          <a:xfrm>
            <a:off x="8779828" y="117693"/>
            <a:ext cx="32369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0070C0"/>
                </a:solidFill>
              </a:rPr>
              <a:t>Burning fossil fuels emits carbon dioxide and builds up concentration in the atmosphere.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FF0000"/>
                </a:solidFill>
              </a:rPr>
              <a:t>The more carbon dioxide (and methane) in the atmosphere, the warmer Earth gets.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Levels now 1.5 times greater than in pre-industrial era, still growing.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0ADB9E-AE78-E7D7-B24E-8C43A5C980CF}"/>
              </a:ext>
            </a:extLst>
          </p:cNvPr>
          <p:cNvSpPr txBox="1"/>
          <p:nvPr/>
        </p:nvSpPr>
        <p:spPr>
          <a:xfrm>
            <a:off x="458788" y="250515"/>
            <a:ext cx="7587915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Greenhouse Gas Concentrations Increase with Human Emissions</a:t>
            </a:r>
          </a:p>
        </p:txBody>
      </p:sp>
    </p:spTree>
    <p:extLst>
      <p:ext uri="{BB962C8B-B14F-4D97-AF65-F5344CB8AC3E}">
        <p14:creationId xmlns:p14="http://schemas.microsoft.com/office/powerpoint/2010/main" val="101667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49AB22-2B00-6903-B6DE-E44C5A2BDE83}"/>
              </a:ext>
            </a:extLst>
          </p:cNvPr>
          <p:cNvGrpSpPr/>
          <p:nvPr/>
        </p:nvGrpSpPr>
        <p:grpSpPr>
          <a:xfrm>
            <a:off x="1602407" y="490812"/>
            <a:ext cx="8475869" cy="6205559"/>
            <a:chOff x="1602407" y="417660"/>
            <a:chExt cx="8475869" cy="62055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00D96F0-2210-1AE4-984C-A3CED02703AA}"/>
                </a:ext>
              </a:extLst>
            </p:cNvPr>
            <p:cNvGrpSpPr/>
            <p:nvPr/>
          </p:nvGrpSpPr>
          <p:grpSpPr>
            <a:xfrm>
              <a:off x="1602407" y="417660"/>
              <a:ext cx="8475869" cy="6205559"/>
              <a:chOff x="3018758" y="829394"/>
              <a:chExt cx="16951738" cy="1241111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FB10DC9-0202-3BE5-27DC-9A6E2C330D33}"/>
                  </a:ext>
                </a:extLst>
              </p:cNvPr>
              <p:cNvGrpSpPr/>
              <p:nvPr/>
            </p:nvGrpSpPr>
            <p:grpSpPr>
              <a:xfrm>
                <a:off x="3018758" y="2560319"/>
                <a:ext cx="16951738" cy="10680193"/>
                <a:chOff x="3018758" y="2560319"/>
                <a:chExt cx="16951738" cy="10680193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2609533-B5C3-7769-4F8B-CB43FAF0093C}"/>
                    </a:ext>
                  </a:extLst>
                </p:cNvPr>
                <p:cNvGrpSpPr/>
                <p:nvPr/>
              </p:nvGrpSpPr>
              <p:grpSpPr>
                <a:xfrm>
                  <a:off x="3035804" y="2560319"/>
                  <a:ext cx="16934692" cy="9187935"/>
                  <a:chOff x="2743196" y="2079760"/>
                  <a:chExt cx="19041622" cy="10731486"/>
                </a:xfrm>
              </p:grpSpPr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D237493F-0488-6DEC-DABF-BF52A512FA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2743199" y="2079760"/>
                    <a:ext cx="9445625" cy="5313164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C1E18F9C-00F8-D10F-2EF0-16B742C554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339193" y="2079760"/>
                    <a:ext cx="9445625" cy="5313164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3644524D-2290-1C36-E1B8-097479B3100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743196" y="7498081"/>
                    <a:ext cx="9445627" cy="5313165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1A849C24-C6B7-767C-6E99-3EBE425332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2339193" y="7498081"/>
                    <a:ext cx="9445625" cy="531316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EBB230B4-6E44-F270-D22E-9B79E10B1E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18758" y="11838284"/>
                  <a:ext cx="16951737" cy="1402228"/>
                </a:xfrm>
                <a:prstGeom prst="rect">
                  <a:avLst/>
                </a:prstGeom>
              </p:spPr>
            </p:pic>
          </p:grpSp>
          <p:pic>
            <p:nvPicPr>
              <p:cNvPr id="17" name="Picture 16" descr="A collage of different images of the earth&#10;&#10;AI-generated content may be incorrect.">
                <a:extLst>
                  <a:ext uri="{FF2B5EF4-FFF2-40B4-BE49-F238E27FC236}">
                    <a16:creationId xmlns:a16="http://schemas.microsoft.com/office/drawing/2014/main" id="{31937D69-A651-6B5C-C16F-B50C6502D7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4482"/>
              <a:stretch/>
            </p:blipFill>
            <p:spPr>
              <a:xfrm>
                <a:off x="3035803" y="829394"/>
                <a:ext cx="16934691" cy="1730925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40D87E-A885-8875-9266-5B6094D6E1EC}"/>
                </a:ext>
              </a:extLst>
            </p:cNvPr>
            <p:cNvSpPr txBox="1"/>
            <p:nvPr/>
          </p:nvSpPr>
          <p:spPr>
            <a:xfrm>
              <a:off x="7484386" y="1268593"/>
              <a:ext cx="104994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1984-1988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F8CA1E-48C4-BEC5-BE3C-CFF3A7642DA0}"/>
                </a:ext>
              </a:extLst>
            </p:cNvPr>
            <p:cNvSpPr txBox="1"/>
            <p:nvPr/>
          </p:nvSpPr>
          <p:spPr>
            <a:xfrm>
              <a:off x="3149502" y="1264835"/>
              <a:ext cx="104994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1968-1972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7BD15-C2C2-0098-21A0-41C4E33811C9}"/>
                </a:ext>
              </a:extLst>
            </p:cNvPr>
            <p:cNvSpPr txBox="1"/>
            <p:nvPr/>
          </p:nvSpPr>
          <p:spPr>
            <a:xfrm>
              <a:off x="3149502" y="3590588"/>
              <a:ext cx="104994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2000-2004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9E82B8-84AC-95F1-87EE-5E7DF0558D21}"/>
                </a:ext>
              </a:extLst>
            </p:cNvPr>
            <p:cNvSpPr txBox="1"/>
            <p:nvPr/>
          </p:nvSpPr>
          <p:spPr>
            <a:xfrm>
              <a:off x="7349742" y="3590588"/>
              <a:ext cx="1049944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2017-2021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3AE79C-3A55-D7D5-9E5C-32EAA8466BD8}"/>
              </a:ext>
            </a:extLst>
          </p:cNvPr>
          <p:cNvSpPr txBox="1"/>
          <p:nvPr/>
        </p:nvSpPr>
        <p:spPr>
          <a:xfrm>
            <a:off x="496030" y="161628"/>
            <a:ext cx="1119994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The Warming is a Global Phenomenon</a:t>
            </a:r>
          </a:p>
        </p:txBody>
      </p:sp>
    </p:spTree>
    <p:extLst>
      <p:ext uri="{BB962C8B-B14F-4D97-AF65-F5344CB8AC3E}">
        <p14:creationId xmlns:p14="http://schemas.microsoft.com/office/powerpoint/2010/main" val="174473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different types of volcanic eruption&#10;&#10;AI-generated content may be incorrect.">
            <a:extLst>
              <a:ext uri="{FF2B5EF4-FFF2-40B4-BE49-F238E27FC236}">
                <a16:creationId xmlns:a16="http://schemas.microsoft.com/office/drawing/2014/main" id="{DCFDCA1B-62AE-359B-241B-0DE9A5F26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7" y="489042"/>
            <a:ext cx="7319895" cy="5879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26D574-4F5C-EEE8-E7D7-9BF5135EF283}"/>
              </a:ext>
            </a:extLst>
          </p:cNvPr>
          <p:cNvSpPr txBox="1"/>
          <p:nvPr/>
        </p:nvSpPr>
        <p:spPr>
          <a:xfrm>
            <a:off x="7586532" y="652100"/>
            <a:ext cx="435712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/>
              <a:t>Earth’s global mean surface temperature has been rising since pre-industrial era, most rapidly over past 50 years.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FF0000"/>
                </a:solidFill>
              </a:rPr>
              <a:t>The temperature rise tracks the atmospheric CO</a:t>
            </a:r>
            <a:r>
              <a:rPr lang="en-US" sz="2700" baseline="-25000" dirty="0">
                <a:solidFill>
                  <a:srgbClr val="FF0000"/>
                </a:solidFill>
              </a:rPr>
              <a:t>2</a:t>
            </a:r>
            <a:r>
              <a:rPr lang="en-US" sz="2700" dirty="0">
                <a:solidFill>
                  <a:srgbClr val="FF0000"/>
                </a:solidFill>
              </a:rPr>
              <a:t> rise very closely.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Big volcanic eruptions cause 2-3 year temperature dips by emitting aerosols that reflect sunlight.</a:t>
            </a:r>
          </a:p>
        </p:txBody>
      </p:sp>
    </p:spTree>
    <p:extLst>
      <p:ext uri="{BB962C8B-B14F-4D97-AF65-F5344CB8AC3E}">
        <p14:creationId xmlns:p14="http://schemas.microsoft.com/office/powerpoint/2010/main" val="196343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temperature change&#10;&#10;AI-generated content may be incorrect.">
            <a:extLst>
              <a:ext uri="{FF2B5EF4-FFF2-40B4-BE49-F238E27FC236}">
                <a16:creationId xmlns:a16="http://schemas.microsoft.com/office/drawing/2014/main" id="{3B3565DD-4974-696A-8706-2B82B10B9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78" y="1280160"/>
            <a:ext cx="9662475" cy="5486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2DB1A7-37E1-C792-9CA2-1508BD6A1DB2}"/>
              </a:ext>
            </a:extLst>
          </p:cNvPr>
          <p:cNvSpPr txBox="1"/>
          <p:nvPr/>
        </p:nvSpPr>
        <p:spPr>
          <a:xfrm>
            <a:off x="568516" y="274320"/>
            <a:ext cx="1086307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srgbClr val="FF0000"/>
                </a:solidFill>
              </a:rPr>
              <a:t>Close temperature-CO</a:t>
            </a:r>
            <a:r>
              <a:rPr lang="en-US" sz="2700" b="1" baseline="-25000" dirty="0">
                <a:solidFill>
                  <a:srgbClr val="FF0000"/>
                </a:solidFill>
              </a:rPr>
              <a:t>2</a:t>
            </a:r>
            <a:r>
              <a:rPr lang="en-US" sz="2700" b="1" dirty="0">
                <a:solidFill>
                  <a:srgbClr val="FF0000"/>
                </a:solidFill>
              </a:rPr>
              <a:t> correlation suggests future trend even without sophisticated climate models.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CAAB7E-C6F4-75AA-D16D-8CCC12C010C1}"/>
              </a:ext>
            </a:extLst>
          </p:cNvPr>
          <p:cNvSpPr txBox="1"/>
          <p:nvPr/>
        </p:nvSpPr>
        <p:spPr>
          <a:xfrm>
            <a:off x="2048256" y="3105834"/>
            <a:ext cx="338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7030A0"/>
                </a:solidFill>
              </a:rPr>
              <a:t>Data analyzed by Berkeley Earth Project</a:t>
            </a:r>
          </a:p>
        </p:txBody>
      </p:sp>
    </p:spTree>
    <p:extLst>
      <p:ext uri="{BB962C8B-B14F-4D97-AF65-F5344CB8AC3E}">
        <p14:creationId xmlns:p14="http://schemas.microsoft.com/office/powerpoint/2010/main" val="4208533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C1CB0F-FC5F-482C-13E0-144511B19FF3}"/>
              </a:ext>
            </a:extLst>
          </p:cNvPr>
          <p:cNvSpPr txBox="1"/>
          <p:nvPr/>
        </p:nvSpPr>
        <p:spPr>
          <a:xfrm>
            <a:off x="2488756" y="420624"/>
            <a:ext cx="6876288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rgbClr val="FF0000"/>
                </a:solidFill>
              </a:rPr>
              <a:t>Summary of Part I: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611F9-EEA1-6817-05AC-86DA1222C419}"/>
              </a:ext>
            </a:extLst>
          </p:cNvPr>
          <p:cNvSpPr txBox="1"/>
          <p:nvPr/>
        </p:nvSpPr>
        <p:spPr>
          <a:xfrm>
            <a:off x="970852" y="1170432"/>
            <a:ext cx="101681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/>
              <a:t>Earth is warmed both by the Sun and by infrared radiation returned to Earth from greenhouse gases in atmosphere, predominantly carbon dioxide.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rgbClr val="FF0000"/>
                </a:solidFill>
              </a:rPr>
              <a:t>Carbon dioxide released when fossil fuels are burned remains in the atmosphere for many decades and increases the global warming of Earth.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rgbClr val="0070C0"/>
                </a:solidFill>
              </a:rPr>
              <a:t>Sophisticated climate models find no alternative explanation for ongoing warming.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rgbClr val="7030A0"/>
                </a:solidFill>
              </a:rPr>
              <a:t>At present rate of emissions, Earth will be ~4</a:t>
            </a:r>
            <a:r>
              <a:rPr lang="en-US" sz="3000" dirty="0">
                <a:solidFill>
                  <a:srgbClr val="7030A0"/>
                </a:solidFill>
                <a:sym typeface="Symbol" panose="05050102010706020507" pitchFamily="18" charset="2"/>
              </a:rPr>
              <a:t>C hotter than pre-industrial level by 2100.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We’ll cover very serious consequences of global warming in parts II (next) and III (May 17).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2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temperature of the ocean&#10;&#10;AI-generated content may be incorrect.">
            <a:extLst>
              <a:ext uri="{FF2B5EF4-FFF2-40B4-BE49-F238E27FC236}">
                <a16:creationId xmlns:a16="http://schemas.microsoft.com/office/drawing/2014/main" id="{FD8CB799-519C-C2A8-5444-97EB6DF2F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08" y="772323"/>
            <a:ext cx="9442265" cy="58986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D4E1FE-B062-36FF-6994-79AD5023EF84}"/>
              </a:ext>
            </a:extLst>
          </p:cNvPr>
          <p:cNvSpPr txBox="1"/>
          <p:nvPr/>
        </p:nvSpPr>
        <p:spPr>
          <a:xfrm>
            <a:off x="1917747" y="3013756"/>
            <a:ext cx="6183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90% of heat returned to Earth by greenhouse gases is stored in Earth’s oceans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C1336-7242-0624-CA7E-87A27A16242F}"/>
              </a:ext>
            </a:extLst>
          </p:cNvPr>
          <p:cNvSpPr txBox="1"/>
          <p:nvPr/>
        </p:nvSpPr>
        <p:spPr>
          <a:xfrm>
            <a:off x="496030" y="161628"/>
            <a:ext cx="1119994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How Bad Can a Few Degrees of Global Warming Be?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7778C-75D9-C43A-27B8-5D3BE4CC107A}"/>
              </a:ext>
            </a:extLst>
          </p:cNvPr>
          <p:cNvSpPr txBox="1"/>
          <p:nvPr/>
        </p:nvSpPr>
        <p:spPr>
          <a:xfrm>
            <a:off x="3926400" y="5306439"/>
            <a:ext cx="6658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Energy stored in the oceans equivalent to world-wide electricity demand for nearly 2000 years!</a:t>
            </a:r>
          </a:p>
        </p:txBody>
      </p:sp>
    </p:spTree>
    <p:extLst>
      <p:ext uri="{BB962C8B-B14F-4D97-AF65-F5344CB8AC3E}">
        <p14:creationId xmlns:p14="http://schemas.microsoft.com/office/powerpoint/2010/main" val="3160541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6F83B-0BE2-1325-3DF0-2FFFE71DF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791230"/>
            <a:ext cx="10648950" cy="6086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E458B5-922B-694F-BE59-F30EE1F1A80C}"/>
              </a:ext>
            </a:extLst>
          </p:cNvPr>
          <p:cNvSpPr txBox="1"/>
          <p:nvPr/>
        </p:nvSpPr>
        <p:spPr>
          <a:xfrm>
            <a:off x="436418" y="228600"/>
            <a:ext cx="115131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many impacts of warming oceans – “gifts” that keep on giving!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888B45-12AE-579C-8F40-EAFE76846614}"/>
              </a:ext>
            </a:extLst>
          </p:cNvPr>
          <p:cNvSpPr/>
          <p:nvPr/>
        </p:nvSpPr>
        <p:spPr>
          <a:xfrm>
            <a:off x="1777042" y="3429000"/>
            <a:ext cx="1863305" cy="13500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C7A9687-1753-0698-2948-5CB46D4FB195}"/>
              </a:ext>
            </a:extLst>
          </p:cNvPr>
          <p:cNvSpPr/>
          <p:nvPr/>
        </p:nvSpPr>
        <p:spPr>
          <a:xfrm rot="893948">
            <a:off x="7962549" y="4014186"/>
            <a:ext cx="2001328" cy="14537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6FF0B1-EA81-6D9D-AB59-48858B4033C2}"/>
              </a:ext>
            </a:extLst>
          </p:cNvPr>
          <p:cNvSpPr/>
          <p:nvPr/>
        </p:nvSpPr>
        <p:spPr>
          <a:xfrm rot="486987">
            <a:off x="1557783" y="1332132"/>
            <a:ext cx="4220793" cy="13500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C7C48E-2E6C-E310-22CF-5C0CCB8A1E5B}"/>
              </a:ext>
            </a:extLst>
          </p:cNvPr>
          <p:cNvSpPr/>
          <p:nvPr/>
        </p:nvSpPr>
        <p:spPr>
          <a:xfrm rot="200878">
            <a:off x="8566789" y="2674189"/>
            <a:ext cx="2939951" cy="10898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2673C3-0DDA-98CB-D521-D500D5C32F79}"/>
              </a:ext>
            </a:extLst>
          </p:cNvPr>
          <p:cNvSpPr/>
          <p:nvPr/>
        </p:nvSpPr>
        <p:spPr>
          <a:xfrm>
            <a:off x="5693434" y="1242204"/>
            <a:ext cx="1725283" cy="103517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512C7C-0879-5C01-B0AA-8C97EAA11A39}"/>
              </a:ext>
            </a:extLst>
          </p:cNvPr>
          <p:cNvSpPr/>
          <p:nvPr/>
        </p:nvSpPr>
        <p:spPr>
          <a:xfrm>
            <a:off x="6078747" y="3640347"/>
            <a:ext cx="925902" cy="1259726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0E92980-E885-6D5D-4B1C-5FF9E1D6766C}"/>
              </a:ext>
            </a:extLst>
          </p:cNvPr>
          <p:cNvSpPr/>
          <p:nvPr/>
        </p:nvSpPr>
        <p:spPr>
          <a:xfrm rot="893948">
            <a:off x="2782191" y="3956480"/>
            <a:ext cx="3039218" cy="208616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CC15A-BFB9-B7FF-94A9-3AEA0F56580F}"/>
              </a:ext>
            </a:extLst>
          </p:cNvPr>
          <p:cNvSpPr/>
          <p:nvPr/>
        </p:nvSpPr>
        <p:spPr>
          <a:xfrm>
            <a:off x="5441548" y="5284351"/>
            <a:ext cx="925902" cy="1259726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9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global warming&#10;&#10;AI-generated content may be incorrect.">
            <a:extLst>
              <a:ext uri="{FF2B5EF4-FFF2-40B4-BE49-F238E27FC236}">
                <a16:creationId xmlns:a16="http://schemas.microsoft.com/office/drawing/2014/main" id="{45B127DC-1CCC-C071-05CE-4BA43DA61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32" y="274510"/>
            <a:ext cx="5251587" cy="35842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1733F0-8364-E37E-E622-4E34D6FEE65A}"/>
              </a:ext>
            </a:extLst>
          </p:cNvPr>
          <p:cNvSpPr txBox="1"/>
          <p:nvPr/>
        </p:nvSpPr>
        <p:spPr>
          <a:xfrm>
            <a:off x="5860473" y="392074"/>
            <a:ext cx="58396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sea levels rose by about 400 feet over 10,000 years following the last Ice Age as huge ice sheets melted.</a:t>
            </a:r>
          </a:p>
          <a:p>
            <a:endParaRPr lang="en-US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they have risen very slowly over the 8,000 years of human civilization.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C24A04-6AAE-640F-D079-C7E95A6872E7}"/>
              </a:ext>
            </a:extLst>
          </p:cNvPr>
          <p:cNvSpPr txBox="1"/>
          <p:nvPr/>
        </p:nvSpPr>
        <p:spPr>
          <a:xfrm>
            <a:off x="277739" y="4039379"/>
            <a:ext cx="54372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tide gauge and satellite measurements reveal that the rate of sea level rise has been increasing since 1970 as the planet warms.</a:t>
            </a:r>
          </a:p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Rise is caused by expanding sea-water and melting ice sheets.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1107E4-02A7-EE17-8C5B-19C5585C9BDF}"/>
              </a:ext>
            </a:extLst>
          </p:cNvPr>
          <p:cNvGrpSpPr/>
          <p:nvPr/>
        </p:nvGrpSpPr>
        <p:grpSpPr>
          <a:xfrm>
            <a:off x="5469868" y="3237583"/>
            <a:ext cx="6444393" cy="3419474"/>
            <a:chOff x="5469868" y="3237583"/>
            <a:chExt cx="6444393" cy="3419474"/>
          </a:xfrm>
        </p:grpSpPr>
        <p:pic>
          <p:nvPicPr>
            <p:cNvPr id="5" name="Picture 4" descr="A blue line graph with white text&#10;&#10;AI-generated content may be incorrect.">
              <a:extLst>
                <a:ext uri="{FF2B5EF4-FFF2-40B4-BE49-F238E27FC236}">
                  <a16:creationId xmlns:a16="http://schemas.microsoft.com/office/drawing/2014/main" id="{3F22B8F0-4F45-80AF-0605-39C9AFE3C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9868" y="3237583"/>
              <a:ext cx="6444393" cy="341947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2B7FAF-C2F7-16AF-ECB1-08A13636FCF7}"/>
                </a:ext>
              </a:extLst>
            </p:cNvPr>
            <p:cNvSpPr txBox="1"/>
            <p:nvPr/>
          </p:nvSpPr>
          <p:spPr>
            <a:xfrm>
              <a:off x="6096000" y="3636818"/>
              <a:ext cx="38584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Sea level rise is accelerating!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36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F0B9142-7920-B329-CC0A-0CAD155B6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3910"/>
            <a:ext cx="9525000" cy="6667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882B7-E571-603D-13D9-75BBAC23712B}"/>
              </a:ext>
            </a:extLst>
          </p:cNvPr>
          <p:cNvSpPr txBox="1"/>
          <p:nvPr/>
        </p:nvSpPr>
        <p:spPr>
          <a:xfrm>
            <a:off x="394855" y="706580"/>
            <a:ext cx="303414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sea level rise continues to accelerate, by the end of 21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century much of eastern, western, and Gulf coasts may be inundated.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 to 10 million Americans would have to migrate inland.</a:t>
            </a:r>
          </a:p>
        </p:txBody>
      </p:sp>
    </p:spTree>
    <p:extLst>
      <p:ext uri="{BB962C8B-B14F-4D97-AF65-F5344CB8AC3E}">
        <p14:creationId xmlns:p14="http://schemas.microsoft.com/office/powerpoint/2010/main" val="1774974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iceberg with blue light coming out of it&#10;&#10;AI-generated content may be incorrect.">
            <a:extLst>
              <a:ext uri="{FF2B5EF4-FFF2-40B4-BE49-F238E27FC236}">
                <a16:creationId xmlns:a16="http://schemas.microsoft.com/office/drawing/2014/main" id="{32ED2ACC-D693-5159-1E73-6D7B7BEF6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0" y="3755940"/>
            <a:ext cx="5516880" cy="3138636"/>
          </a:xfrm>
          <a:prstGeom prst="rect">
            <a:avLst/>
          </a:prstGeom>
        </p:spPr>
      </p:pic>
      <p:pic>
        <p:nvPicPr>
          <p:cNvPr id="5" name="Picture 4" descr="A map of the earth showing the global warming&#10;&#10;AI-generated content may be incorrect.">
            <a:extLst>
              <a:ext uri="{FF2B5EF4-FFF2-40B4-BE49-F238E27FC236}">
                <a16:creationId xmlns:a16="http://schemas.microsoft.com/office/drawing/2014/main" id="{58E6C033-ED4B-E284-9412-5B15E50F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" y="0"/>
            <a:ext cx="7380877" cy="4141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E6F81D-BCB5-CC5C-DE81-059BF12DE084}"/>
              </a:ext>
            </a:extLst>
          </p:cNvPr>
          <p:cNvSpPr txBox="1"/>
          <p:nvPr/>
        </p:nvSpPr>
        <p:spPr>
          <a:xfrm>
            <a:off x="7552805" y="254804"/>
            <a:ext cx="37615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massive Greenland ice sheet is melting from the top down as peak is exposed to warming air.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C64A53-DA62-2A94-BC40-1B3A9BDD5EED}"/>
              </a:ext>
            </a:extLst>
          </p:cNvPr>
          <p:cNvSpPr txBox="1"/>
          <p:nvPr/>
        </p:nvSpPr>
        <p:spPr>
          <a:xfrm>
            <a:off x="7296912" y="2070686"/>
            <a:ext cx="50109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Antarctica’s Thwaites (“doomsday”) glacier is fissuring from below as warming sea water seeps into cracks.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8E002C-8299-F539-FE15-D83584E62AE0}"/>
              </a:ext>
            </a:extLst>
          </p:cNvPr>
          <p:cNvSpPr txBox="1"/>
          <p:nvPr/>
        </p:nvSpPr>
        <p:spPr>
          <a:xfrm>
            <a:off x="396930" y="4394589"/>
            <a:ext cx="5888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As ice sheets melt, sea level rises faster and Earth reflects less sunlight, further increasing warming.</a:t>
            </a:r>
          </a:p>
          <a:p>
            <a:pPr algn="ctr"/>
            <a:r>
              <a:rPr lang="en-US" sz="2800" dirty="0">
                <a:solidFill>
                  <a:srgbClr val="7030A0"/>
                </a:solidFill>
              </a:rPr>
              <a:t>Furthermore, ocean currents get disrupted.</a:t>
            </a:r>
          </a:p>
        </p:txBody>
      </p:sp>
    </p:spTree>
    <p:extLst>
      <p:ext uri="{BB962C8B-B14F-4D97-AF65-F5344CB8AC3E}">
        <p14:creationId xmlns:p14="http://schemas.microsoft.com/office/powerpoint/2010/main" val="186244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1D0CE4-B85A-8F54-7F49-B0107BEEF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232" y="4376157"/>
            <a:ext cx="9192768" cy="21006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F91F14-8FCD-28F3-2DFF-6A3BEADCD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902" y="856639"/>
            <a:ext cx="7073025" cy="3383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479838-B9A1-AFA4-352F-F33CDB1D2256}"/>
              </a:ext>
            </a:extLst>
          </p:cNvPr>
          <p:cNvSpPr txBox="1"/>
          <p:nvPr/>
        </p:nvSpPr>
        <p:spPr>
          <a:xfrm>
            <a:off x="586045" y="1337644"/>
            <a:ext cx="41771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coral reef off American Samoa went from healthy to bleached to dead in 2015.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CD080-D66E-30AD-7453-D71AAB67F7FF}"/>
              </a:ext>
            </a:extLst>
          </p:cNvPr>
          <p:cNvSpPr txBox="1"/>
          <p:nvPr/>
        </p:nvSpPr>
        <p:spPr>
          <a:xfrm>
            <a:off x="243147" y="3563896"/>
            <a:ext cx="27560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 dots show worldwide reefs that have undergone 100% bleaching between 1998 and 2017.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F9BBB-C0E4-D366-B842-E9AADAB54F20}"/>
              </a:ext>
            </a:extLst>
          </p:cNvPr>
          <p:cNvSpPr txBox="1"/>
          <p:nvPr/>
        </p:nvSpPr>
        <p:spPr>
          <a:xfrm>
            <a:off x="436418" y="228600"/>
            <a:ext cx="115131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 Ocean Temperature and Acidity Damages Coral Reefs</a:t>
            </a:r>
          </a:p>
        </p:txBody>
      </p:sp>
    </p:spTree>
    <p:extLst>
      <p:ext uri="{BB962C8B-B14F-4D97-AF65-F5344CB8AC3E}">
        <p14:creationId xmlns:p14="http://schemas.microsoft.com/office/powerpoint/2010/main" val="379386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wimming under water&#10;&#10;AI-generated content may be incorrect.">
            <a:extLst>
              <a:ext uri="{FF2B5EF4-FFF2-40B4-BE49-F238E27FC236}">
                <a16:creationId xmlns:a16="http://schemas.microsoft.com/office/drawing/2014/main" id="{605DC503-41E5-3156-8E38-4FC70E75B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74" y="243936"/>
            <a:ext cx="2426233" cy="24262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6144D9-2827-FA33-8F29-AF67635CCE5A}"/>
              </a:ext>
            </a:extLst>
          </p:cNvPr>
          <p:cNvSpPr txBox="1"/>
          <p:nvPr/>
        </p:nvSpPr>
        <p:spPr>
          <a:xfrm>
            <a:off x="122830" y="641445"/>
            <a:ext cx="2576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Unheard-of fraction of coral reefs were  bleached in 2024 episode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8A5EF-04C8-D246-FCB0-074D59340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712" y="801176"/>
            <a:ext cx="5766168" cy="11547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B3FB66-8FB6-3075-01FF-E10562F1BFA2}"/>
              </a:ext>
            </a:extLst>
          </p:cNvPr>
          <p:cNvSpPr txBox="1"/>
          <p:nvPr/>
        </p:nvSpPr>
        <p:spPr>
          <a:xfrm>
            <a:off x="0" y="3683356"/>
            <a:ext cx="26992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Color-coded map shows magnitude of 2024 damage to coral reefs </a:t>
            </a:r>
            <a:r>
              <a:rPr lang="en-US" sz="2400" dirty="0">
                <a:solidFill>
                  <a:srgbClr val="00B050"/>
                </a:solidFill>
              </a:rPr>
              <a:t>(land masses shown in gray) </a:t>
            </a:r>
          </a:p>
        </p:txBody>
      </p:sp>
      <p:pic>
        <p:nvPicPr>
          <p:cNvPr id="6" name="Picture 5" descr="A map of the north pole&#10;&#10;AI-generated content may be incorrect.">
            <a:extLst>
              <a:ext uri="{FF2B5EF4-FFF2-40B4-BE49-F238E27FC236}">
                <a16:creationId xmlns:a16="http://schemas.microsoft.com/office/drawing/2014/main" id="{902BD5FB-604B-325B-0BE2-BEA253145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347" y="3084394"/>
            <a:ext cx="9162809" cy="3611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9143BC-FE56-D4F6-269F-2F20917D30BB}"/>
              </a:ext>
            </a:extLst>
          </p:cNvPr>
          <p:cNvSpPr txBox="1"/>
          <p:nvPr/>
        </p:nvSpPr>
        <p:spPr>
          <a:xfrm>
            <a:off x="5592712" y="1980272"/>
            <a:ext cx="6095489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&gt; Reefs sometimes recover from bleaching, but 30% of worldwide reefs already lost this century! Many more at short-term risk!</a:t>
            </a:r>
          </a:p>
        </p:txBody>
      </p:sp>
    </p:spTree>
    <p:extLst>
      <p:ext uri="{BB962C8B-B14F-4D97-AF65-F5344CB8AC3E}">
        <p14:creationId xmlns:p14="http://schemas.microsoft.com/office/powerpoint/2010/main" val="94222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81A3E-2528-2EC7-5773-F2FF29EA7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171" y="904041"/>
            <a:ext cx="5043013" cy="3355896"/>
          </a:xfrm>
          <a:prstGeom prst="rect">
            <a:avLst/>
          </a:prstGeom>
        </p:spPr>
      </p:pic>
      <p:pic>
        <p:nvPicPr>
          <p:cNvPr id="5" name="Picture 4" descr="A graph on a black background&#10;&#10;AI-generated content may be incorrect.">
            <a:extLst>
              <a:ext uri="{FF2B5EF4-FFF2-40B4-BE49-F238E27FC236}">
                <a16:creationId xmlns:a16="http://schemas.microsoft.com/office/drawing/2014/main" id="{86033DAC-242D-C0F4-848D-EF2BDF802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 r="15946"/>
          <a:stretch/>
        </p:blipFill>
        <p:spPr>
          <a:xfrm>
            <a:off x="297712" y="2038260"/>
            <a:ext cx="5996762" cy="4670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41186A-DE4C-CDF9-2E50-42F9B4F7CF11}"/>
              </a:ext>
            </a:extLst>
          </p:cNvPr>
          <p:cNvSpPr txBox="1"/>
          <p:nvPr/>
        </p:nvSpPr>
        <p:spPr>
          <a:xfrm>
            <a:off x="866523" y="66953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Warming oceans transfer more energy and moisture to hurricane winds and rainfall.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6D4609-8D43-5108-FB99-857C3E82B54E}"/>
              </a:ext>
            </a:extLst>
          </p:cNvPr>
          <p:cNvSpPr txBox="1"/>
          <p:nvPr/>
        </p:nvSpPr>
        <p:spPr>
          <a:xfrm>
            <a:off x="6383897" y="4542977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fraction of Atlantic hurricanes that have reached Category 3—5 has doubled since 1980.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2F61C4-EE08-3FB1-039B-13CFE70568CC}"/>
              </a:ext>
            </a:extLst>
          </p:cNvPr>
          <p:cNvSpPr txBox="1"/>
          <p:nvPr/>
        </p:nvSpPr>
        <p:spPr>
          <a:xfrm>
            <a:off x="436418" y="228600"/>
            <a:ext cx="115131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Warmer Oceans Spawn Stronger Storms</a:t>
            </a:r>
          </a:p>
        </p:txBody>
      </p:sp>
    </p:spTree>
    <p:extLst>
      <p:ext uri="{BB962C8B-B14F-4D97-AF65-F5344CB8AC3E}">
        <p14:creationId xmlns:p14="http://schemas.microsoft.com/office/powerpoint/2010/main" val="245294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A9FAD-1C3B-19EB-6F3F-91B2E6F6B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42491"/>
            <a:ext cx="9144000" cy="51411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5B80D4-E6A3-923D-3EF2-67BB8AD3A891}"/>
              </a:ext>
            </a:extLst>
          </p:cNvPr>
          <p:cNvSpPr txBox="1"/>
          <p:nvPr/>
        </p:nvSpPr>
        <p:spPr>
          <a:xfrm>
            <a:off x="893618" y="671668"/>
            <a:ext cx="10349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Precise satellite measurements of gravity reveal unusually dry (brown) and wet (blue) regions of the globe under global warming.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D1DD4-24B6-CF66-F558-315AFD87376B}"/>
              </a:ext>
            </a:extLst>
          </p:cNvPr>
          <p:cNvSpPr txBox="1"/>
          <p:nvPr/>
        </p:nvSpPr>
        <p:spPr>
          <a:xfrm>
            <a:off x="436418" y="228600"/>
            <a:ext cx="115131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Changing Air and Ocean Currents Alter Precipitation Patterns</a:t>
            </a:r>
          </a:p>
        </p:txBody>
      </p:sp>
    </p:spTree>
    <p:extLst>
      <p:ext uri="{BB962C8B-B14F-4D97-AF65-F5344CB8AC3E}">
        <p14:creationId xmlns:p14="http://schemas.microsoft.com/office/powerpoint/2010/main" val="2116584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610288-607E-8340-712B-2546E7CFC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012" y="0"/>
            <a:ext cx="927687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954B91-6E53-B56E-DC0D-359AA561AA65}"/>
              </a:ext>
            </a:extLst>
          </p:cNvPr>
          <p:cNvSpPr txBox="1"/>
          <p:nvPr/>
        </p:nvSpPr>
        <p:spPr>
          <a:xfrm>
            <a:off x="305121" y="1066304"/>
            <a:ext cx="25371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Temperature records from 50 large U.S. cities show that the frequency and length of heat waves has nearly tripled since the 1960s.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C6F779-A33E-5BC2-1587-844DD1F31231}"/>
              </a:ext>
            </a:extLst>
          </p:cNvPr>
          <p:cNvSpPr txBox="1"/>
          <p:nvPr/>
        </p:nvSpPr>
        <p:spPr>
          <a:xfrm>
            <a:off x="0" y="81978"/>
            <a:ext cx="4263312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Heat Waves Grow More Severe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63E28-D06E-23C0-1352-E3A1D20EA481}"/>
              </a:ext>
            </a:extLst>
          </p:cNvPr>
          <p:cNvSpPr txBox="1"/>
          <p:nvPr/>
        </p:nvSpPr>
        <p:spPr>
          <a:xfrm>
            <a:off x="253856" y="4499510"/>
            <a:ext cx="25021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en-US" sz="2400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century heat waves responsible for many tens of thousands of human deaths worldwide.</a:t>
            </a:r>
          </a:p>
        </p:txBody>
      </p:sp>
    </p:spTree>
    <p:extLst>
      <p:ext uri="{BB962C8B-B14F-4D97-AF65-F5344CB8AC3E}">
        <p14:creationId xmlns:p14="http://schemas.microsoft.com/office/powerpoint/2010/main" val="355957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24AE9A-FCB6-BA69-09E9-B1B6270C9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496" y="69578"/>
            <a:ext cx="8887968" cy="66730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5EEA47-035D-D180-911A-779E4940325C}"/>
              </a:ext>
            </a:extLst>
          </p:cNvPr>
          <p:cNvSpPr txBox="1"/>
          <p:nvPr/>
        </p:nvSpPr>
        <p:spPr>
          <a:xfrm>
            <a:off x="3127247" y="228600"/>
            <a:ext cx="566928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Climate-Related Catastrophes</a:t>
            </a:r>
          </a:p>
        </p:txBody>
      </p:sp>
    </p:spTree>
    <p:extLst>
      <p:ext uri="{BB962C8B-B14F-4D97-AF65-F5344CB8AC3E}">
        <p14:creationId xmlns:p14="http://schemas.microsoft.com/office/powerpoint/2010/main" val="220633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F72BF9-DAFA-5B48-5506-AEF8E110C7F5}"/>
              </a:ext>
            </a:extLst>
          </p:cNvPr>
          <p:cNvSpPr txBox="1"/>
          <p:nvPr/>
        </p:nvSpPr>
        <p:spPr>
          <a:xfrm>
            <a:off x="436418" y="228600"/>
            <a:ext cx="115131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Climate-Related Catastrophes Have Increased in Severity and Cost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90E32C1-7E0C-05F9-20FE-9755C05D8DBF}"/>
              </a:ext>
            </a:extLst>
          </p:cNvPr>
          <p:cNvGrpSpPr/>
          <p:nvPr/>
        </p:nvGrpSpPr>
        <p:grpSpPr>
          <a:xfrm>
            <a:off x="447698" y="1018392"/>
            <a:ext cx="8792802" cy="5611008"/>
            <a:chOff x="1531440" y="1018392"/>
            <a:chExt cx="8792802" cy="56110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26916E5-7B89-AD08-D4CC-05FDFE6FA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440" y="1018392"/>
              <a:ext cx="8792802" cy="561100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D7965F-48D1-317F-19C2-DD238980765F}"/>
                </a:ext>
              </a:extLst>
            </p:cNvPr>
            <p:cNvSpPr txBox="1"/>
            <p:nvPr/>
          </p:nvSpPr>
          <p:spPr>
            <a:xfrm>
              <a:off x="3341511" y="2144889"/>
              <a:ext cx="46510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NOAA data on number and cost of inflation-adjusted billion-dollar U.S. climate disasters 1980 - 2024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041E0D6-F820-92F8-B375-B79F17C955DC}"/>
              </a:ext>
            </a:extLst>
          </p:cNvPr>
          <p:cNvSpPr txBox="1"/>
          <p:nvPr/>
        </p:nvSpPr>
        <p:spPr>
          <a:xfrm>
            <a:off x="9240500" y="1682044"/>
            <a:ext cx="25038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Climate-related disasters are currently costing the U.S. ~$150B per year.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Under Trump 2.0, NOAA has stopped monitoring U.S. climate disasters</a:t>
            </a:r>
          </a:p>
        </p:txBody>
      </p:sp>
    </p:spTree>
    <p:extLst>
      <p:ext uri="{BB962C8B-B14F-4D97-AF65-F5344CB8AC3E}">
        <p14:creationId xmlns:p14="http://schemas.microsoft.com/office/powerpoint/2010/main" val="231563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ive threats to biodiversity&#10;&#10;AI-generated content may be incorrect.">
            <a:extLst>
              <a:ext uri="{FF2B5EF4-FFF2-40B4-BE49-F238E27FC236}">
                <a16:creationId xmlns:a16="http://schemas.microsoft.com/office/drawing/2014/main" id="{DA2B5B92-B146-91DA-9454-ED1A16EEB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6EF79-7588-8D1D-B7D1-9F1E586276B9}"/>
              </a:ext>
            </a:extLst>
          </p:cNvPr>
          <p:cNvSpPr/>
          <p:nvPr/>
        </p:nvSpPr>
        <p:spPr>
          <a:xfrm>
            <a:off x="7315200" y="3895344"/>
            <a:ext cx="2048256" cy="4206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4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F0579-D8DD-DE34-AB11-B2121C82131A}"/>
              </a:ext>
            </a:extLst>
          </p:cNvPr>
          <p:cNvSpPr txBox="1"/>
          <p:nvPr/>
        </p:nvSpPr>
        <p:spPr>
          <a:xfrm>
            <a:off x="3595257" y="394853"/>
            <a:ext cx="41979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 of Part II: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1DA055-0336-0F7B-F6B1-4C025F07885F}"/>
              </a:ext>
            </a:extLst>
          </p:cNvPr>
          <p:cNvSpPr txBox="1"/>
          <p:nvPr/>
        </p:nvSpPr>
        <p:spPr>
          <a:xfrm>
            <a:off x="1059873" y="1080651"/>
            <a:ext cx="10058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90% of heat returned to Earth by greenhouse gases in the atmosphere is stored in Earth’s oceans. Combined with increasing land and air temperatures, this is already causing: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Accelerating ice sheet melting, sea level rise, increased coastal flooding, and eventual inundation and mass migration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The bleaching and death of coral reefs, reducing marine biodiversity and fishing economies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An increased frequency of severe storms, floods, droughts, forest fires, and extreme heat waves, costing lives and extensive financial damage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Loss of animal and plant habitats and global biodiversity, with impacts on human food supplies and disease exposure</a:t>
            </a:r>
          </a:p>
        </p:txBody>
      </p:sp>
    </p:spTree>
    <p:extLst>
      <p:ext uri="{BB962C8B-B14F-4D97-AF65-F5344CB8AC3E}">
        <p14:creationId xmlns:p14="http://schemas.microsoft.com/office/powerpoint/2010/main" val="13217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world&#10;&#10;AI-generated content may be incorrect.">
            <a:extLst>
              <a:ext uri="{FF2B5EF4-FFF2-40B4-BE49-F238E27FC236}">
                <a16:creationId xmlns:a16="http://schemas.microsoft.com/office/drawing/2014/main" id="{A7C5E318-6EF4-4474-8180-83230577CC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4455"/>
          <a:stretch>
            <a:fillRect/>
          </a:stretch>
        </p:blipFill>
        <p:spPr>
          <a:xfrm>
            <a:off x="157122" y="256032"/>
            <a:ext cx="11877756" cy="57155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4292AF-3C08-0398-2924-CA5CB4415C66}"/>
              </a:ext>
            </a:extLst>
          </p:cNvPr>
          <p:cNvSpPr txBox="1"/>
          <p:nvPr/>
        </p:nvSpPr>
        <p:spPr>
          <a:xfrm>
            <a:off x="969264" y="3200400"/>
            <a:ext cx="10186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 our second lecture (May 17) we will cover: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Part III: Climate Tipping Points: What May Change Irreversibly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Part IV: How Can Humans Mitigate Climate Change Impacts?</a:t>
            </a:r>
          </a:p>
        </p:txBody>
      </p:sp>
    </p:spTree>
    <p:extLst>
      <p:ext uri="{BB962C8B-B14F-4D97-AF65-F5344CB8AC3E}">
        <p14:creationId xmlns:p14="http://schemas.microsoft.com/office/powerpoint/2010/main" val="158905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AF426B-E3D3-0AE3-49AA-A0E58D91ED57}"/>
              </a:ext>
            </a:extLst>
          </p:cNvPr>
          <p:cNvSpPr txBox="1"/>
          <p:nvPr/>
        </p:nvSpPr>
        <p:spPr>
          <a:xfrm>
            <a:off x="2829464" y="2598003"/>
            <a:ext cx="6297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839302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9DC6D-B225-C9A3-4412-7C04DA4CCB3C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Coriolis Effect on Earth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9" r="16155"/>
          <a:stretch/>
        </p:blipFill>
        <p:spPr>
          <a:xfrm>
            <a:off x="6243639" y="833382"/>
            <a:ext cx="5266257" cy="35847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7223" y="870169"/>
            <a:ext cx="5557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Earth’s rotation </a:t>
            </a:r>
            <a:r>
              <a:rPr lang="en-US" sz="2400" dirty="0">
                <a:sym typeface="Symbol" panose="05050102010706020507" pitchFamily="18" charset="2"/>
              </a:rPr>
              <a:t> tangential speed of points on the surface is greatest at the Equator and decreases with increasing latitude.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57223" y="2432984"/>
            <a:ext cx="56691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Objects that appear from space to move straight north-south appear instead to an observer on Earth’s surface to curve rightward in the Northern Hemisphere and leftward in the Southern Hemisphere.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47" y="4429761"/>
            <a:ext cx="110671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Wind patterns rushing inward toward a low-pressure region (as in hurricanes) appear to Earth observer to circulate counterclockwise in Northern and clockwise in Southern Hemisphere. </a:t>
            </a:r>
            <a:r>
              <a:rPr lang="en-US" sz="2400" dirty="0">
                <a:solidFill>
                  <a:srgbClr val="FF0000"/>
                </a:solidFill>
              </a:rPr>
              <a:t>Pattern is opposite for winds flowing outward from a high pressure region, as for those that cause the subtropical gyre ocean currents. But North Atlantic Subpolar Gyre is caused by winds surrounding low-pressure region south of Greenland.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54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B7ADE0A-4111-45CB-86FE-1F9A18BDBC15}"/>
              </a:ext>
            </a:extLst>
          </p:cNvPr>
          <p:cNvGrpSpPr/>
          <p:nvPr/>
        </p:nvGrpSpPr>
        <p:grpSpPr>
          <a:xfrm>
            <a:off x="500944" y="1772351"/>
            <a:ext cx="11132096" cy="2946402"/>
            <a:chOff x="500944" y="812797"/>
            <a:chExt cx="11132096" cy="29464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63FAEAD-6FAC-35C8-1443-2147BBCBE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84" b="26255"/>
            <a:stretch>
              <a:fillRect/>
            </a:stretch>
          </p:blipFill>
          <p:spPr>
            <a:xfrm>
              <a:off x="500944" y="812798"/>
              <a:ext cx="3913859" cy="294640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908B344-44ED-AD4B-00F6-DAED19FE0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81" r="2275" b="22861"/>
            <a:stretch>
              <a:fillRect/>
            </a:stretch>
          </p:blipFill>
          <p:spPr>
            <a:xfrm>
              <a:off x="4664428" y="812797"/>
              <a:ext cx="3824818" cy="29464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DDEC62-FC79-3863-887F-E1D38E5B4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26" t="659" r="15753" b="52592"/>
            <a:stretch>
              <a:fillRect/>
            </a:stretch>
          </p:blipFill>
          <p:spPr>
            <a:xfrm>
              <a:off x="8748888" y="812797"/>
              <a:ext cx="2884152" cy="294640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7F2B9E9-254E-DC11-94B1-8FF80BDC6AE7}"/>
              </a:ext>
            </a:extLst>
          </p:cNvPr>
          <p:cNvSpPr txBox="1"/>
          <p:nvPr/>
        </p:nvSpPr>
        <p:spPr>
          <a:xfrm>
            <a:off x="598311" y="263447"/>
            <a:ext cx="1109117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Bleaching and Death of Coral Reef Depicted in Indonesian Fiber Art in IU Art Museum Installation, April 2026</a:t>
            </a:r>
          </a:p>
        </p:txBody>
      </p:sp>
    </p:spTree>
    <p:extLst>
      <p:ext uri="{BB962C8B-B14F-4D97-AF65-F5344CB8AC3E}">
        <p14:creationId xmlns:p14="http://schemas.microsoft.com/office/powerpoint/2010/main" val="1430395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6490</TotalTime>
  <Words>1373</Words>
  <Application>Microsoft Office PowerPoint</Application>
  <PresentationFormat>Widescreen</PresentationFormat>
  <Paragraphs>142</Paragraphs>
  <Slides>30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Symbol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Brookhaven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Vigdor</dc:creator>
  <cp:lastModifiedBy>Steven Vigdor</cp:lastModifiedBy>
  <cp:revision>20</cp:revision>
  <dcterms:created xsi:type="dcterms:W3CDTF">2025-09-17T17:02:36Z</dcterms:created>
  <dcterms:modified xsi:type="dcterms:W3CDTF">2026-04-26T00:03:40Z</dcterms:modified>
</cp:coreProperties>
</file>