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1" r:id="rId2"/>
    <p:sldId id="264" r:id="rId3"/>
    <p:sldId id="280" r:id="rId4"/>
    <p:sldId id="279" r:id="rId5"/>
    <p:sldId id="256" r:id="rId6"/>
    <p:sldId id="257" r:id="rId7"/>
    <p:sldId id="262" r:id="rId8"/>
    <p:sldId id="258" r:id="rId9"/>
    <p:sldId id="263" r:id="rId10"/>
    <p:sldId id="259" r:id="rId11"/>
    <p:sldId id="282" r:id="rId12"/>
    <p:sldId id="267" r:id="rId13"/>
    <p:sldId id="283" r:id="rId14"/>
    <p:sldId id="284" r:id="rId15"/>
    <p:sldId id="286" r:id="rId16"/>
    <p:sldId id="260" r:id="rId17"/>
    <p:sldId id="287" r:id="rId18"/>
    <p:sldId id="261" r:id="rId19"/>
  </p:sldIdLst>
  <p:sldSz cx="24377650" cy="13716000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7" autoAdjust="0"/>
    <p:restoredTop sz="94660"/>
  </p:normalViewPr>
  <p:slideViewPr>
    <p:cSldViewPr snapToGrid="0">
      <p:cViewPr varScale="1">
        <p:scale>
          <a:sx n="29" d="100"/>
          <a:sy n="29" d="100"/>
        </p:scale>
        <p:origin x="15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6347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24DA5D-4C1A-4D7F-88A5-D946415C4F02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6347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B33EEAA-027E-482B-922C-60BC3637A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5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8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9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82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82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82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82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82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82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82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82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94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6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1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16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97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1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7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9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14847-4B5E-4F2E-BE33-66381DB84994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AC3C1-A29C-49BC-9644-0D112BBA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debunkingdenial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3CF9E2-7DBD-9AF5-A216-3CA7C7CBC564}"/>
              </a:ext>
            </a:extLst>
          </p:cNvPr>
          <p:cNvSpPr txBox="1"/>
          <p:nvPr/>
        </p:nvSpPr>
        <p:spPr>
          <a:xfrm>
            <a:off x="1389526" y="623417"/>
            <a:ext cx="21574220" cy="18156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Global Climate Change for Beginners: </a:t>
            </a:r>
          </a:p>
          <a:p>
            <a:pPr algn="ctr"/>
            <a:r>
              <a:rPr lang="en-US" sz="55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Proof: Climate Change is Real &amp; Caused by Human Activity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569326-932A-F8C8-958D-7D709AF6325F}"/>
              </a:ext>
            </a:extLst>
          </p:cNvPr>
          <p:cNvSpPr txBox="1"/>
          <p:nvPr/>
        </p:nvSpPr>
        <p:spPr>
          <a:xfrm>
            <a:off x="14078093" y="4718862"/>
            <a:ext cx="9380824" cy="23079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799" dirty="0"/>
              <a:t>Tim Londergan (and Steve Vigdor)</a:t>
            </a:r>
          </a:p>
          <a:p>
            <a:pPr algn="ctr"/>
            <a:r>
              <a:rPr lang="en-US" sz="4799" dirty="0"/>
              <a:t>Nineteenth Century Club</a:t>
            </a:r>
          </a:p>
          <a:p>
            <a:pPr algn="ctr"/>
            <a:r>
              <a:rPr lang="en-US" sz="4799" dirty="0"/>
              <a:t>Dec. 1,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72DB67-2915-DE6E-D17F-76F9E63DC630}"/>
              </a:ext>
            </a:extLst>
          </p:cNvPr>
          <p:cNvSpPr txBox="1"/>
          <p:nvPr/>
        </p:nvSpPr>
        <p:spPr>
          <a:xfrm>
            <a:off x="14078093" y="8558341"/>
            <a:ext cx="9380824" cy="230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799" dirty="0">
                <a:solidFill>
                  <a:srgbClr val="7030A0"/>
                </a:solidFill>
              </a:rPr>
              <a:t>Based on our evidence-based, data-rich blog post at:</a:t>
            </a:r>
          </a:p>
          <a:p>
            <a:pPr algn="ctr"/>
            <a:r>
              <a:rPr lang="en-US" sz="4799" b="1" dirty="0">
                <a:solidFill>
                  <a:srgbClr val="0070C0"/>
                </a:solidFill>
              </a:rPr>
              <a:t>www.debunkingdenial.com</a:t>
            </a:r>
          </a:p>
        </p:txBody>
      </p:sp>
      <p:pic>
        <p:nvPicPr>
          <p:cNvPr id="2" name="Picture 1" descr="A graph showing the different types of volcanic eruption&#10;&#10;AI-generated content may be incorrect.">
            <a:extLst>
              <a:ext uri="{FF2B5EF4-FFF2-40B4-BE49-F238E27FC236}">
                <a16:creationId xmlns:a16="http://schemas.microsoft.com/office/drawing/2014/main" id="{9995E2A9-89A2-A269-19A2-12B8C29E0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2" y="3076897"/>
            <a:ext cx="12468506" cy="1001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1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56D0EA-D067-850F-E2D7-8A2F2304B0F8}"/>
              </a:ext>
            </a:extLst>
          </p:cNvPr>
          <p:cNvSpPr txBox="1"/>
          <p:nvPr/>
        </p:nvSpPr>
        <p:spPr>
          <a:xfrm>
            <a:off x="2370727" y="4060731"/>
            <a:ext cx="19636197" cy="501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998" b="1" dirty="0">
                <a:latin typeface="Calibri" panose="020F0502020204030204" pitchFamily="34" charset="0"/>
                <a:cs typeface="Calibri" panose="020F0502020204030204" pitchFamily="34" charset="0"/>
              </a:rPr>
              <a:t>DISCLAIMER: </a:t>
            </a:r>
            <a:r>
              <a:rPr lang="en-US" sz="7998" dirty="0">
                <a:latin typeface="Calibri" panose="020F0502020204030204" pitchFamily="34" charset="0"/>
                <a:cs typeface="Calibri" panose="020F0502020204030204" pitchFamily="34" charset="0"/>
              </a:rPr>
              <a:t>The views expressed in these videos and on our blog site are our own, and do not represent positions taken by Indiana University.</a:t>
            </a:r>
            <a:endParaRPr lang="en-US" sz="7998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15213C-0ECB-90B8-A8D3-B6705114FA61}"/>
              </a:ext>
            </a:extLst>
          </p:cNvPr>
          <p:cNvSpPr txBox="1"/>
          <p:nvPr/>
        </p:nvSpPr>
        <p:spPr>
          <a:xfrm>
            <a:off x="4517136" y="1700784"/>
            <a:ext cx="14063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Debunking Denial</a:t>
            </a:r>
          </a:p>
        </p:txBody>
      </p:sp>
    </p:spTree>
    <p:extLst>
      <p:ext uri="{BB962C8B-B14F-4D97-AF65-F5344CB8AC3E}">
        <p14:creationId xmlns:p14="http://schemas.microsoft.com/office/powerpoint/2010/main" val="209704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BE51E44-4C42-EE17-EE67-71F9949D61D4}"/>
              </a:ext>
            </a:extLst>
          </p:cNvPr>
          <p:cNvGrpSpPr/>
          <p:nvPr/>
        </p:nvGrpSpPr>
        <p:grpSpPr>
          <a:xfrm>
            <a:off x="188821" y="536709"/>
            <a:ext cx="24036567" cy="13065359"/>
            <a:chOff x="94435" y="267531"/>
            <a:chExt cx="12021414" cy="6534381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E2291440-F876-FFCD-A150-EF8743E23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169" y="267531"/>
              <a:ext cx="10927619" cy="10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34859" tIns="217427" rIns="434859" bIns="217427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599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Vigdor/Londergan Science Blog: </a:t>
              </a:r>
              <a:r>
                <a:rPr lang="en-US" altLang="en-US" sz="5599" dirty="0">
                  <a:solidFill>
                    <a:srgbClr val="C00000"/>
                  </a:solidFill>
                  <a:latin typeface="Tahoma" panose="020B0604030504040204" pitchFamily="34" charset="0"/>
                </a:rPr>
                <a:t>“Debunking Denial”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599" dirty="0">
                  <a:solidFill>
                    <a:srgbClr val="C00000"/>
                  </a:solidFill>
                  <a:latin typeface="Tahoma" panose="020B0604030504040204" pitchFamily="34" charset="0"/>
                  <a:hlinkClick r:id="rId2"/>
                </a:rPr>
                <a:t>www.debunkingdenial.com</a:t>
              </a:r>
              <a:r>
                <a:rPr lang="en-US" altLang="en-US" sz="5599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5599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5599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5599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B23EE4-5141-08B7-BA9C-5F34C23F7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2831" y="1396332"/>
              <a:ext cx="9610889" cy="54055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E6C4B2-4F63-3807-1FEF-46C55B200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3430" y="818847"/>
              <a:ext cx="2512419" cy="2932936"/>
            </a:xfrm>
            <a:prstGeom prst="rect">
              <a:avLst/>
            </a:prstGeom>
          </p:spPr>
        </p:pic>
        <p:pic>
          <p:nvPicPr>
            <p:cNvPr id="7" name="Picture 6" descr="A person smiling at the camera&#10;&#10;AI-generated content may be incorrect.">
              <a:extLst>
                <a:ext uri="{FF2B5EF4-FFF2-40B4-BE49-F238E27FC236}">
                  <a16:creationId xmlns:a16="http://schemas.microsoft.com/office/drawing/2014/main" id="{D25303FE-BFC1-8ED8-404B-FD0560446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35" y="767069"/>
              <a:ext cx="2847234" cy="2932936"/>
            </a:xfrm>
            <a:prstGeom prst="ellips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7944FB-1932-1876-3275-37F1ED96C6D1}"/>
              </a:ext>
            </a:extLst>
          </p:cNvPr>
          <p:cNvGrpSpPr/>
          <p:nvPr/>
        </p:nvGrpSpPr>
        <p:grpSpPr>
          <a:xfrm>
            <a:off x="5887202" y="2634572"/>
            <a:ext cx="16074517" cy="10436126"/>
            <a:chOff x="2944368" y="1316736"/>
            <a:chExt cx="8039352" cy="521942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A0F0D9-67CD-402E-D204-F8CF3F58C9F6}"/>
                </a:ext>
              </a:extLst>
            </p:cNvPr>
            <p:cNvSpPr txBox="1"/>
            <p:nvPr/>
          </p:nvSpPr>
          <p:spPr>
            <a:xfrm>
              <a:off x="2944368" y="1316736"/>
              <a:ext cx="3730752" cy="521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799" b="1" dirty="0"/>
                <a:t>Categories covered:</a:t>
              </a:r>
            </a:p>
            <a:p>
              <a:r>
                <a:rPr lang="en-US" sz="4799" dirty="0"/>
                <a:t>Bad Science</a:t>
              </a:r>
            </a:p>
            <a:p>
              <a:r>
                <a:rPr lang="en-US" sz="4799" dirty="0"/>
                <a:t>Brain Science &amp;   </a:t>
              </a:r>
            </a:p>
            <a:p>
              <a:r>
                <a:rPr lang="en-US" sz="4799" dirty="0"/>
                <a:t>                    Brainwashing</a:t>
              </a:r>
            </a:p>
            <a:p>
              <a:r>
                <a:rPr lang="en-US" sz="4799" b="1" dirty="0">
                  <a:solidFill>
                    <a:srgbClr val="FF0000"/>
                  </a:solidFill>
                </a:rPr>
                <a:t>Climate change</a:t>
              </a:r>
            </a:p>
            <a:p>
              <a:r>
                <a:rPr lang="en-US" sz="4799" dirty="0"/>
                <a:t>Conspiracy theories</a:t>
              </a:r>
            </a:p>
            <a:p>
              <a:r>
                <a:rPr lang="en-US" sz="4799" dirty="0"/>
                <a:t>Cosmology &amp; Astrophysics</a:t>
              </a:r>
            </a:p>
            <a:p>
              <a:r>
                <a:rPr lang="en-US" sz="4799" dirty="0"/>
                <a:t>Critical thinking</a:t>
              </a:r>
            </a:p>
            <a:p>
              <a:r>
                <a:rPr lang="en-US" sz="4799" dirty="0"/>
                <a:t>Cyber issues</a:t>
              </a:r>
            </a:p>
            <a:p>
              <a:r>
                <a:rPr lang="en-US" sz="4799" dirty="0"/>
                <a:t>Demographics</a:t>
              </a:r>
            </a:p>
            <a:p>
              <a:r>
                <a:rPr lang="en-US" sz="4799" dirty="0"/>
                <a:t>Education</a:t>
              </a:r>
            </a:p>
            <a:p>
              <a:r>
                <a:rPr lang="en-US" sz="4799" dirty="0"/>
                <a:t>Elections</a:t>
              </a:r>
            </a:p>
            <a:p>
              <a:r>
                <a:rPr lang="en-US" sz="4799" dirty="0"/>
                <a:t>Energy production</a:t>
              </a:r>
            </a:p>
            <a:p>
              <a:r>
                <a:rPr lang="en-US" sz="4799" dirty="0"/>
                <a:t>Environment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A7C656-15BD-D41E-A496-F54502411EFF}"/>
                </a:ext>
              </a:extLst>
            </p:cNvPr>
            <p:cNvSpPr txBox="1"/>
            <p:nvPr/>
          </p:nvSpPr>
          <p:spPr>
            <a:xfrm>
              <a:off x="6615676" y="1688248"/>
              <a:ext cx="4368044" cy="4847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799" dirty="0"/>
                <a:t>Evolution</a:t>
              </a:r>
            </a:p>
            <a:p>
              <a:r>
                <a:rPr lang="en-US" sz="4799" dirty="0"/>
                <a:t>Genes &amp; Genetic</a:t>
              </a:r>
            </a:p>
            <a:p>
              <a:r>
                <a:rPr lang="en-US" sz="4799" dirty="0"/>
                <a:t>                   Engineering</a:t>
              </a:r>
            </a:p>
            <a:p>
              <a:r>
                <a:rPr lang="en-US" sz="4799" dirty="0"/>
                <a:t>Gun violence</a:t>
              </a:r>
            </a:p>
            <a:p>
              <a:r>
                <a:rPr lang="en-US" sz="4799" dirty="0"/>
                <a:t>Medicine, COVID, &amp;</a:t>
              </a:r>
            </a:p>
            <a:p>
              <a:r>
                <a:rPr lang="en-US" sz="4799" dirty="0"/>
                <a:t>                 Vaccinations</a:t>
              </a:r>
            </a:p>
            <a:p>
              <a:r>
                <a:rPr lang="en-US" sz="4799" dirty="0"/>
                <a:t>Miscellany</a:t>
              </a:r>
            </a:p>
            <a:p>
              <a:r>
                <a:rPr lang="en-US" sz="4799" dirty="0"/>
                <a:t>Network science</a:t>
              </a:r>
            </a:p>
            <a:p>
              <a:r>
                <a:rPr lang="en-US" sz="4799" dirty="0"/>
                <a:t>“New Age” hoaxes</a:t>
              </a:r>
            </a:p>
            <a:p>
              <a:r>
                <a:rPr lang="en-US" sz="4799" dirty="0"/>
                <a:t>Ozone layer</a:t>
              </a:r>
            </a:p>
            <a:p>
              <a:r>
                <a:rPr lang="en-US" sz="4799" dirty="0"/>
                <a:t>Partisan divides over science</a:t>
              </a:r>
            </a:p>
            <a:p>
              <a:r>
                <a:rPr lang="en-US" sz="4799" dirty="0"/>
                <a:t>Scientific breakthroughs</a:t>
              </a:r>
            </a:p>
            <a:p>
              <a:r>
                <a:rPr lang="en-US" sz="4799" dirty="0"/>
                <a:t>Toxic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31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662C3-4AB9-9671-26AA-BBBABD454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9BD619-4171-304D-E1C1-8FDB75F16E66}"/>
              </a:ext>
            </a:extLst>
          </p:cNvPr>
          <p:cNvSpPr txBox="1"/>
          <p:nvPr/>
        </p:nvSpPr>
        <p:spPr>
          <a:xfrm>
            <a:off x="4974336" y="841248"/>
            <a:ext cx="13752576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In This Talk We Will Show: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C6EAD-EA73-BC8E-6505-1C8E9D155A33}"/>
              </a:ext>
            </a:extLst>
          </p:cNvPr>
          <p:cNvSpPr txBox="1"/>
          <p:nvPr/>
        </p:nvSpPr>
        <p:spPr>
          <a:xfrm>
            <a:off x="525822" y="3322997"/>
            <a:ext cx="21971339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/>
              <a:t>Global warming is real, and can be explained by simple physics.</a:t>
            </a:r>
          </a:p>
          <a:p>
            <a:endParaRPr lang="en-US" sz="6000" dirty="0"/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>
                <a:solidFill>
                  <a:srgbClr val="FF0000"/>
                </a:solidFill>
              </a:rPr>
              <a:t>The primary cause of global warming is human activity.</a:t>
            </a:r>
          </a:p>
          <a:p>
            <a:endParaRPr lang="en-US" sz="6000" dirty="0">
              <a:solidFill>
                <a:srgbClr val="FF0000"/>
              </a:solidFill>
            </a:endParaRP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>
                <a:solidFill>
                  <a:srgbClr val="7030A0"/>
                </a:solidFill>
              </a:rPr>
              <a:t>Warming can be understood without resorting to complex math or climate models.</a:t>
            </a:r>
          </a:p>
          <a:p>
            <a:endParaRPr lang="en-US" sz="6000" dirty="0">
              <a:solidFill>
                <a:srgbClr val="7030A0"/>
              </a:solidFill>
            </a:endParaRP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>
                <a:solidFill>
                  <a:srgbClr val="0070C0"/>
                </a:solidFill>
              </a:rPr>
              <a:t>No climate models can explain ongoing warming, without including dominant greenhouse gas contributions .</a:t>
            </a:r>
          </a:p>
        </p:txBody>
      </p:sp>
    </p:spTree>
    <p:extLst>
      <p:ext uri="{BB962C8B-B14F-4D97-AF65-F5344CB8AC3E}">
        <p14:creationId xmlns:p14="http://schemas.microsoft.com/office/powerpoint/2010/main" val="26704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 of a diagram showing the atmosphere of earth&#10;&#10;AI-generated content may be incorrect.">
            <a:extLst>
              <a:ext uri="{FF2B5EF4-FFF2-40B4-BE49-F238E27FC236}">
                <a16:creationId xmlns:a16="http://schemas.microsoft.com/office/drawing/2014/main" id="{1FAA39FB-2158-D4A9-E6CC-6670ABAF6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06" y="2475845"/>
            <a:ext cx="15175830" cy="86502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55964D-86E9-DF67-10CB-68CA8612BDDB}"/>
              </a:ext>
            </a:extLst>
          </p:cNvPr>
          <p:cNvSpPr txBox="1"/>
          <p:nvPr/>
        </p:nvSpPr>
        <p:spPr>
          <a:xfrm>
            <a:off x="16349472" y="877824"/>
            <a:ext cx="7205472" cy="1255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/>
              <a:t>Heated bodies emit electromagnetic (thermal) radiation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FF0000"/>
                </a:solidFill>
              </a:rPr>
              <a:t>They reach a temperature that balances power out against power in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0070C0"/>
                </a:solidFill>
              </a:rPr>
              <a:t>Earth emits in the infrared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7030A0"/>
                </a:solidFill>
              </a:rPr>
              <a:t>Greenhouse gas molecules in the atmosphere absorb infrared radiation and return much of it to Earth’s surface</a:t>
            </a:r>
          </a:p>
        </p:txBody>
      </p:sp>
    </p:spTree>
    <p:extLst>
      <p:ext uri="{BB962C8B-B14F-4D97-AF65-F5344CB8AC3E}">
        <p14:creationId xmlns:p14="http://schemas.microsoft.com/office/powerpoint/2010/main" val="3435537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 showing the temperature of a gas emission&#10;&#10;AI-generated content may be incorrect.">
            <a:extLst>
              <a:ext uri="{FF2B5EF4-FFF2-40B4-BE49-F238E27FC236}">
                <a16:creationId xmlns:a16="http://schemas.microsoft.com/office/drawing/2014/main" id="{C8E466C2-BCF4-61FA-652A-BF426990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1548612"/>
            <a:ext cx="14611317" cy="11716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059AAB-1360-BB38-D3AC-50D7FDEEF9A2}"/>
              </a:ext>
            </a:extLst>
          </p:cNvPr>
          <p:cNvSpPr txBox="1"/>
          <p:nvPr/>
        </p:nvSpPr>
        <p:spPr>
          <a:xfrm>
            <a:off x="15837406" y="7411212"/>
            <a:ext cx="77721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420 ppm of CO</a:t>
            </a:r>
            <a:r>
              <a:rPr lang="en-US" sz="5400" baseline="-25000" dirty="0"/>
              <a:t>2</a:t>
            </a:r>
            <a:r>
              <a:rPr lang="en-US" sz="5400" dirty="0"/>
              <a:t> corresponds to about 6,000 trillion carbon dioxide molecules per cubic centimeter halfway up the troposphere!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50008-52BF-913B-F3E0-18024B6841F1}"/>
              </a:ext>
            </a:extLst>
          </p:cNvPr>
          <p:cNvSpPr txBox="1"/>
          <p:nvPr/>
        </p:nvSpPr>
        <p:spPr>
          <a:xfrm>
            <a:off x="15837405" y="2993207"/>
            <a:ext cx="77721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How can such a tiny fraction of</a:t>
            </a:r>
            <a:r>
              <a:rPr lang="en-US" sz="5400" dirty="0"/>
              <a:t> </a:t>
            </a:r>
            <a:r>
              <a:rPr lang="en-US" sz="5400" dirty="0">
                <a:solidFill>
                  <a:srgbClr val="0070C0"/>
                </a:solidFill>
              </a:rPr>
              <a:t>CO</a:t>
            </a:r>
            <a:r>
              <a:rPr lang="en-US" sz="5400" baseline="-25000" dirty="0">
                <a:solidFill>
                  <a:srgbClr val="0070C0"/>
                </a:solidFill>
              </a:rPr>
              <a:t>2</a:t>
            </a:r>
            <a:r>
              <a:rPr lang="en-US" sz="5400" dirty="0">
                <a:solidFill>
                  <a:srgbClr val="0070C0"/>
                </a:solidFill>
              </a:rPr>
              <a:t> – today, ~420 ppm – absorb so much of Earth’s infrared emissions?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327A07-973F-2290-B92E-F18C0E57CAA1}"/>
              </a:ext>
            </a:extLst>
          </p:cNvPr>
          <p:cNvSpPr txBox="1"/>
          <p:nvPr/>
        </p:nvSpPr>
        <p:spPr>
          <a:xfrm>
            <a:off x="2439924" y="451332"/>
            <a:ext cx="19787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rgbClr val="FF0000"/>
                </a:solidFill>
              </a:rPr>
              <a:t>Emitted thermal radiation follows smooth blackbody spectrum, but much of it fails to                                                                                               reach satellites.</a:t>
            </a:r>
          </a:p>
        </p:txBody>
      </p:sp>
    </p:spTree>
    <p:extLst>
      <p:ext uri="{BB962C8B-B14F-4D97-AF65-F5344CB8AC3E}">
        <p14:creationId xmlns:p14="http://schemas.microsoft.com/office/powerpoint/2010/main" val="3703432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8430D9-40B0-4A43-2207-07BF3F32D116}"/>
              </a:ext>
            </a:extLst>
          </p:cNvPr>
          <p:cNvSpPr txBox="1"/>
          <p:nvPr/>
        </p:nvSpPr>
        <p:spPr>
          <a:xfrm>
            <a:off x="16887912" y="1503480"/>
            <a:ext cx="6885305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0070C0"/>
                </a:solidFill>
              </a:rPr>
              <a:t>Carbon dioxide (also methane)</a:t>
            </a:r>
            <a:r>
              <a:rPr lang="en-US" sz="5400" dirty="0">
                <a:solidFill>
                  <a:srgbClr val="FF0000"/>
                </a:solidFill>
              </a:rPr>
              <a:t> </a:t>
            </a:r>
            <a:r>
              <a:rPr lang="en-US" sz="5400" dirty="0">
                <a:solidFill>
                  <a:srgbClr val="7030A0"/>
                </a:solidFill>
              </a:rPr>
              <a:t>concentrations are now much higher than they’ve been for the past 800,000 years!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/>
              <a:t>The cause is human activity, burning fossil fuels.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156EB-19A8-FC83-B378-AA8C91027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06" y="1503480"/>
            <a:ext cx="16769010" cy="946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7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 of carbon dioxide emissions from fossil fuel&#10;&#10;AI-generated content may be incorrect.">
            <a:extLst>
              <a:ext uri="{FF2B5EF4-FFF2-40B4-BE49-F238E27FC236}">
                <a16:creationId xmlns:a16="http://schemas.microsoft.com/office/drawing/2014/main" id="{3E4072DA-1B4A-B27D-34D8-BA3E3212C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9" y="1167361"/>
            <a:ext cx="16279550" cy="113812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E2E854-9B88-31A2-883F-FC3B106690E1}"/>
              </a:ext>
            </a:extLst>
          </p:cNvPr>
          <p:cNvSpPr txBox="1"/>
          <p:nvPr/>
        </p:nvSpPr>
        <p:spPr>
          <a:xfrm>
            <a:off x="17300448" y="1316736"/>
            <a:ext cx="6473952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0070C0"/>
                </a:solidFill>
              </a:rPr>
              <a:t>Burning fossil fuels emits carbon dioxide and builds up concentration in the atmosphere.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FF0000"/>
                </a:solidFill>
              </a:rPr>
              <a:t>The more carbon dioxide (and methane) in the atmosphere, the warmer Earth gets.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Levels now 1.5 times greater than in pre-industrial era, still growing.</a:t>
            </a:r>
          </a:p>
        </p:txBody>
      </p:sp>
    </p:spTree>
    <p:extLst>
      <p:ext uri="{BB962C8B-B14F-4D97-AF65-F5344CB8AC3E}">
        <p14:creationId xmlns:p14="http://schemas.microsoft.com/office/powerpoint/2010/main" val="3771879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BE089D8-897E-7487-7F6D-8DC7EE88EC05}"/>
              </a:ext>
            </a:extLst>
          </p:cNvPr>
          <p:cNvGrpSpPr/>
          <p:nvPr/>
        </p:nvGrpSpPr>
        <p:grpSpPr>
          <a:xfrm>
            <a:off x="3018758" y="683090"/>
            <a:ext cx="16951738" cy="12411118"/>
            <a:chOff x="3018758" y="683090"/>
            <a:chExt cx="16951738" cy="1241111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00D96F0-2210-1AE4-984C-A3CED02703AA}"/>
                </a:ext>
              </a:extLst>
            </p:cNvPr>
            <p:cNvGrpSpPr/>
            <p:nvPr/>
          </p:nvGrpSpPr>
          <p:grpSpPr>
            <a:xfrm>
              <a:off x="3018758" y="683090"/>
              <a:ext cx="16951738" cy="12411118"/>
              <a:chOff x="3018758" y="829394"/>
              <a:chExt cx="16951738" cy="1241111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FB10DC9-0202-3BE5-27DC-9A6E2C330D33}"/>
                  </a:ext>
                </a:extLst>
              </p:cNvPr>
              <p:cNvGrpSpPr/>
              <p:nvPr/>
            </p:nvGrpSpPr>
            <p:grpSpPr>
              <a:xfrm>
                <a:off x="3018758" y="2560319"/>
                <a:ext cx="16951738" cy="10680193"/>
                <a:chOff x="3018758" y="2560319"/>
                <a:chExt cx="16951738" cy="10680193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2609533-B5C3-7769-4F8B-CB43FAF0093C}"/>
                    </a:ext>
                  </a:extLst>
                </p:cNvPr>
                <p:cNvGrpSpPr/>
                <p:nvPr/>
              </p:nvGrpSpPr>
              <p:grpSpPr>
                <a:xfrm>
                  <a:off x="3035804" y="2560319"/>
                  <a:ext cx="16934692" cy="9187935"/>
                  <a:chOff x="2743196" y="2079760"/>
                  <a:chExt cx="19041622" cy="10731486"/>
                </a:xfrm>
              </p:grpSpPr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id="{D237493F-0488-6DEC-DABF-BF52A512FA4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2743199" y="2079760"/>
                    <a:ext cx="9445625" cy="5313164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C1E18F9C-00F8-D10F-2EF0-16B742C554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339193" y="2079760"/>
                    <a:ext cx="9445625" cy="5313164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3644524D-2290-1C36-E1B8-097479B3100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743196" y="7498081"/>
                    <a:ext cx="9445627" cy="5313165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1A849C24-C6B7-767C-6E99-3EBE425332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2339193" y="7498081"/>
                    <a:ext cx="9445625" cy="531316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EBB230B4-6E44-F270-D22E-9B79E10B1E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18758" y="11838284"/>
                  <a:ext cx="16951737" cy="1402228"/>
                </a:xfrm>
                <a:prstGeom prst="rect">
                  <a:avLst/>
                </a:prstGeom>
              </p:spPr>
            </p:pic>
          </p:grpSp>
          <p:pic>
            <p:nvPicPr>
              <p:cNvPr id="17" name="Picture 16" descr="A collage of different images of the earth&#10;&#10;AI-generated content may be incorrect.">
                <a:extLst>
                  <a:ext uri="{FF2B5EF4-FFF2-40B4-BE49-F238E27FC236}">
                    <a16:creationId xmlns:a16="http://schemas.microsoft.com/office/drawing/2014/main" id="{31937D69-A651-6B5C-C16F-B50C6502D7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4482"/>
              <a:stretch/>
            </p:blipFill>
            <p:spPr>
              <a:xfrm>
                <a:off x="3035803" y="829394"/>
                <a:ext cx="16934691" cy="1730925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40D87E-A885-8875-9266-5B6094D6E1EC}"/>
                </a:ext>
              </a:extLst>
            </p:cNvPr>
            <p:cNvSpPr txBox="1"/>
            <p:nvPr/>
          </p:nvSpPr>
          <p:spPr>
            <a:xfrm>
              <a:off x="14855868" y="2567836"/>
              <a:ext cx="2099887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1984-1988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F8CA1E-48C4-BEC5-BE3C-CFF3A7642DA0}"/>
                </a:ext>
              </a:extLst>
            </p:cNvPr>
            <p:cNvSpPr txBox="1"/>
            <p:nvPr/>
          </p:nvSpPr>
          <p:spPr>
            <a:xfrm>
              <a:off x="6186100" y="2560319"/>
              <a:ext cx="2099887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1968-1972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7BD15-C2C2-0098-21A0-41C4E33811C9}"/>
                </a:ext>
              </a:extLst>
            </p:cNvPr>
            <p:cNvSpPr txBox="1"/>
            <p:nvPr/>
          </p:nvSpPr>
          <p:spPr>
            <a:xfrm>
              <a:off x="6186099" y="7211826"/>
              <a:ext cx="2099887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2000-2004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9E82B8-84AC-95F1-87EE-5E7DF0558D21}"/>
                </a:ext>
              </a:extLst>
            </p:cNvPr>
            <p:cNvSpPr txBox="1"/>
            <p:nvPr/>
          </p:nvSpPr>
          <p:spPr>
            <a:xfrm>
              <a:off x="14586580" y="7211826"/>
              <a:ext cx="2099887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2017-2021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216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different types of volcanic eruption&#10;&#10;AI-generated content may be incorrect.">
            <a:extLst>
              <a:ext uri="{FF2B5EF4-FFF2-40B4-BE49-F238E27FC236}">
                <a16:creationId xmlns:a16="http://schemas.microsoft.com/office/drawing/2014/main" id="{DCFDCA1B-62AE-359B-241B-0DE9A5F26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8" y="978084"/>
            <a:ext cx="14639790" cy="117598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26D574-4F5C-EEE8-E7D7-9BF5135EF283}"/>
              </a:ext>
            </a:extLst>
          </p:cNvPr>
          <p:cNvSpPr txBox="1"/>
          <p:nvPr/>
        </p:nvSpPr>
        <p:spPr>
          <a:xfrm>
            <a:off x="15169888" y="1304199"/>
            <a:ext cx="8714240" cy="108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/>
              <a:t>Earth’s global mean surface temperature has been rising since pre-industrial era, most rapidly over past 50 years.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FF0000"/>
                </a:solidFill>
              </a:rPr>
              <a:t>The temperature rise tracks the atmospheric CO</a:t>
            </a:r>
            <a:r>
              <a:rPr lang="en-US" sz="5400" baseline="-25000" dirty="0">
                <a:solidFill>
                  <a:srgbClr val="FF0000"/>
                </a:solidFill>
              </a:rPr>
              <a:t>2</a:t>
            </a:r>
            <a:r>
              <a:rPr lang="en-US" sz="5400" dirty="0">
                <a:solidFill>
                  <a:srgbClr val="FF0000"/>
                </a:solidFill>
              </a:rPr>
              <a:t> rise very closely.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Big volcanic eruptions cause 2-3 year temperature dips by emitting aerosols that reflect sunlight.</a:t>
            </a:r>
          </a:p>
        </p:txBody>
      </p:sp>
    </p:spTree>
    <p:extLst>
      <p:ext uri="{BB962C8B-B14F-4D97-AF65-F5344CB8AC3E}">
        <p14:creationId xmlns:p14="http://schemas.microsoft.com/office/powerpoint/2010/main" val="166596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F0579-D8DD-DE34-AB11-B2121C82131A}"/>
              </a:ext>
            </a:extLst>
          </p:cNvPr>
          <p:cNvSpPr txBox="1"/>
          <p:nvPr/>
        </p:nvSpPr>
        <p:spPr>
          <a:xfrm>
            <a:off x="4513176" y="757420"/>
            <a:ext cx="14553758" cy="95397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599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Current Effects of Global Climate Change: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1DA055-0336-0F7B-F6B1-4C025F07885F}"/>
              </a:ext>
            </a:extLst>
          </p:cNvPr>
          <p:cNvSpPr txBox="1"/>
          <p:nvPr/>
        </p:nvSpPr>
        <p:spPr>
          <a:xfrm>
            <a:off x="2119194" y="2162525"/>
            <a:ext cx="20111561" cy="11170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99" dirty="0"/>
              <a:t>90% of heat returned to Earth by greenhouse gases in the atmosphere is stored in Earth’s oceans. Combined with increasing land and air temperatures, this is already causing:</a:t>
            </a:r>
          </a:p>
          <a:p>
            <a:endParaRPr lang="en-US" sz="4799" dirty="0"/>
          </a:p>
          <a:p>
            <a:pPr marL="685629" indent="-685629">
              <a:buFont typeface="Wingdings" panose="05000000000000000000" pitchFamily="2" charset="2"/>
              <a:buChar char="§"/>
            </a:pPr>
            <a:r>
              <a:rPr lang="en-US" sz="4799" dirty="0">
                <a:solidFill>
                  <a:srgbClr val="7030A0"/>
                </a:solidFill>
              </a:rPr>
              <a:t>Accelerating ice sheet melting, sea level rise, increased coastal flooding, and eventual inundation and mass migration</a:t>
            </a:r>
          </a:p>
          <a:p>
            <a:pPr marL="685629" indent="-685629">
              <a:buFont typeface="Wingdings" panose="05000000000000000000" pitchFamily="2" charset="2"/>
              <a:buChar char="§"/>
            </a:pPr>
            <a:endParaRPr lang="en-US" sz="4799" dirty="0">
              <a:solidFill>
                <a:srgbClr val="7030A0"/>
              </a:solidFill>
            </a:endParaRPr>
          </a:p>
          <a:p>
            <a:pPr marL="685629" indent="-685629">
              <a:buFont typeface="Wingdings" panose="05000000000000000000" pitchFamily="2" charset="2"/>
              <a:buChar char="§"/>
            </a:pPr>
            <a:r>
              <a:rPr lang="en-US" sz="4799" dirty="0">
                <a:solidFill>
                  <a:srgbClr val="0070C0"/>
                </a:solidFill>
              </a:rPr>
              <a:t>The bleaching and death of coral reefs, reducing marine biodiversity and fishing economies</a:t>
            </a:r>
          </a:p>
          <a:p>
            <a:pPr marL="685629" indent="-685629">
              <a:buFont typeface="Wingdings" panose="05000000000000000000" pitchFamily="2" charset="2"/>
              <a:buChar char="§"/>
            </a:pPr>
            <a:endParaRPr lang="en-US" sz="4799" dirty="0">
              <a:solidFill>
                <a:srgbClr val="0070C0"/>
              </a:solidFill>
            </a:endParaRPr>
          </a:p>
          <a:p>
            <a:pPr marL="685629" indent="-685629">
              <a:buFont typeface="Wingdings" panose="05000000000000000000" pitchFamily="2" charset="2"/>
              <a:buChar char="§"/>
            </a:pPr>
            <a:r>
              <a:rPr lang="en-US" sz="4799" dirty="0">
                <a:solidFill>
                  <a:srgbClr val="FF0000"/>
                </a:solidFill>
              </a:rPr>
              <a:t>An increased frequency of severe storms, floods, droughts, forest fires, and extreme heat waves, costing lives and extensive financial damage</a:t>
            </a:r>
          </a:p>
          <a:p>
            <a:endParaRPr lang="en-US" sz="4799" dirty="0">
              <a:solidFill>
                <a:srgbClr val="FF0000"/>
              </a:solidFill>
            </a:endParaRPr>
          </a:p>
          <a:p>
            <a:pPr marL="685629" indent="-685629">
              <a:buFont typeface="Wingdings" panose="05000000000000000000" pitchFamily="2" charset="2"/>
              <a:buChar char="§"/>
            </a:pPr>
            <a:r>
              <a:rPr lang="en-US" sz="4799" dirty="0">
                <a:solidFill>
                  <a:schemeClr val="accent6">
                    <a:lumMod val="75000"/>
                  </a:schemeClr>
                </a:solidFill>
              </a:rPr>
              <a:t>Loss of animal and plant habitats and global biodiversity, with impacts on human food supplies and disease exposure</a:t>
            </a:r>
          </a:p>
        </p:txBody>
      </p:sp>
    </p:spTree>
    <p:extLst>
      <p:ext uri="{BB962C8B-B14F-4D97-AF65-F5344CB8AC3E}">
        <p14:creationId xmlns:p14="http://schemas.microsoft.com/office/powerpoint/2010/main" val="2289363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24AE9A-FCB6-BA69-09E9-B1B6270C9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116" y="140907"/>
            <a:ext cx="17771307" cy="1334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5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temperature of the ocean&#10;&#10;AI-generated content may be incorrect.">
            <a:extLst>
              <a:ext uri="{FF2B5EF4-FFF2-40B4-BE49-F238E27FC236}">
                <a16:creationId xmlns:a16="http://schemas.microsoft.com/office/drawing/2014/main" id="{FD8CB799-519C-C2A8-5444-97EB6DF2F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2" y="1546031"/>
            <a:ext cx="18879612" cy="11794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D4E1FE-B062-36FF-6994-79AD5023EF84}"/>
              </a:ext>
            </a:extLst>
          </p:cNvPr>
          <p:cNvSpPr txBox="1"/>
          <p:nvPr/>
        </p:nvSpPr>
        <p:spPr>
          <a:xfrm>
            <a:off x="872609" y="458868"/>
            <a:ext cx="23020258" cy="953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99" dirty="0">
                <a:latin typeface="Calibri" panose="020F0502020204030204" pitchFamily="34" charset="0"/>
                <a:cs typeface="Calibri" panose="020F0502020204030204" pitchFamily="34" charset="0"/>
              </a:rPr>
              <a:t>90% of heat returned to Earth by greenhouse gases is stored in Earth’s oceans</a:t>
            </a:r>
          </a:p>
        </p:txBody>
      </p:sp>
    </p:spTree>
    <p:extLst>
      <p:ext uri="{BB962C8B-B14F-4D97-AF65-F5344CB8AC3E}">
        <p14:creationId xmlns:p14="http://schemas.microsoft.com/office/powerpoint/2010/main" val="2743571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6F83B-0BE2-1325-3DF0-2FFFE71DF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648" y="1544435"/>
            <a:ext cx="21292354" cy="121697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E458B5-922B-694F-BE59-F30EE1F1A80C}"/>
              </a:ext>
            </a:extLst>
          </p:cNvPr>
          <p:cNvSpPr txBox="1"/>
          <p:nvPr/>
        </p:nvSpPr>
        <p:spPr>
          <a:xfrm>
            <a:off x="872609" y="458868"/>
            <a:ext cx="23020258" cy="953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99" dirty="0">
                <a:latin typeface="Calibri" panose="020F0502020204030204" pitchFamily="34" charset="0"/>
                <a:cs typeface="Calibri" panose="020F0502020204030204" pitchFamily="34" charset="0"/>
              </a:rPr>
              <a:t>The many impacts of warming oceans</a:t>
            </a:r>
          </a:p>
        </p:txBody>
      </p:sp>
    </p:spTree>
    <p:extLst>
      <p:ext uri="{BB962C8B-B14F-4D97-AF65-F5344CB8AC3E}">
        <p14:creationId xmlns:p14="http://schemas.microsoft.com/office/powerpoint/2010/main" val="3224671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united states&#10;&#10;AI-generated content may be incorrect.">
            <a:extLst>
              <a:ext uri="{FF2B5EF4-FFF2-40B4-BE49-F238E27FC236}">
                <a16:creationId xmlns:a16="http://schemas.microsoft.com/office/drawing/2014/main" id="{6F0B9142-7920-B329-CC0A-0CAD155B6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611" y="209552"/>
            <a:ext cx="19045039" cy="133315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5882B7-E571-603D-13D9-75BBAC23712B}"/>
              </a:ext>
            </a:extLst>
          </p:cNvPr>
          <p:cNvSpPr txBox="1"/>
          <p:nvPr/>
        </p:nvSpPr>
        <p:spPr>
          <a:xfrm>
            <a:off x="789504" y="1414578"/>
            <a:ext cx="6066712" cy="11293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99" dirty="0">
                <a:latin typeface="Calibri" panose="020F0502020204030204" pitchFamily="34" charset="0"/>
                <a:cs typeface="Calibri" panose="020F0502020204030204" pitchFamily="34" charset="0"/>
              </a:rPr>
              <a:t>If sea level rise continues to accelerate, by the end of 21</a:t>
            </a:r>
            <a:r>
              <a:rPr lang="en-US" sz="5599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5599" dirty="0">
                <a:latin typeface="Calibri" panose="020F0502020204030204" pitchFamily="34" charset="0"/>
                <a:cs typeface="Calibri" panose="020F0502020204030204" pitchFamily="34" charset="0"/>
              </a:rPr>
              <a:t> century much of eastern, western, and Gulf coasts may be inundated.</a:t>
            </a:r>
          </a:p>
          <a:p>
            <a:endParaRPr lang="en-US" sz="5599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5599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 to 10 million Americans would have to migrate inland.</a:t>
            </a:r>
          </a:p>
        </p:txBody>
      </p:sp>
    </p:spTree>
    <p:extLst>
      <p:ext uri="{BB962C8B-B14F-4D97-AF65-F5344CB8AC3E}">
        <p14:creationId xmlns:p14="http://schemas.microsoft.com/office/powerpoint/2010/main" val="522594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iceberg with blue light coming out of it&#10;&#10;AI-generated content may be incorrect.">
            <a:extLst>
              <a:ext uri="{FF2B5EF4-FFF2-40B4-BE49-F238E27FC236}">
                <a16:creationId xmlns:a16="http://schemas.microsoft.com/office/drawing/2014/main" id="{32ED2ACC-D693-5159-1E73-6D7B7BEF6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763" y="7438577"/>
            <a:ext cx="11030887" cy="6275637"/>
          </a:xfrm>
          <a:prstGeom prst="rect">
            <a:avLst/>
          </a:prstGeom>
        </p:spPr>
      </p:pic>
      <p:pic>
        <p:nvPicPr>
          <p:cNvPr id="5" name="Picture 4" descr="A map of the earth showing the global warming&#10;&#10;AI-generated content may be incorrect.">
            <a:extLst>
              <a:ext uri="{FF2B5EF4-FFF2-40B4-BE49-F238E27FC236}">
                <a16:creationId xmlns:a16="http://schemas.microsoft.com/office/drawing/2014/main" id="{58E6C033-ED4B-E284-9412-5B15E50FB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7" y="1786"/>
            <a:ext cx="14757910" cy="8280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E6F81D-BCB5-CC5C-DE81-059BF12DE084}"/>
              </a:ext>
            </a:extLst>
          </p:cNvPr>
          <p:cNvSpPr txBox="1"/>
          <p:nvPr/>
        </p:nvSpPr>
        <p:spPr>
          <a:xfrm>
            <a:off x="15499200" y="1539239"/>
            <a:ext cx="7521059" cy="3538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99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massive Greenland ice sheet is melting from the top as peak is exposed to warming air.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C64A53-DA62-2A94-BC40-1B3A9BDD5EED}"/>
              </a:ext>
            </a:extLst>
          </p:cNvPr>
          <p:cNvSpPr txBox="1"/>
          <p:nvPr/>
        </p:nvSpPr>
        <p:spPr>
          <a:xfrm>
            <a:off x="1088683" y="9380259"/>
            <a:ext cx="12258081" cy="3538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99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 Antarctica’s enormous Thwaites (“doomsday”) glacier is fissuring from below as warming sea water seeps into cracks.</a:t>
            </a:r>
          </a:p>
        </p:txBody>
      </p:sp>
    </p:spTree>
    <p:extLst>
      <p:ext uri="{BB962C8B-B14F-4D97-AF65-F5344CB8AC3E}">
        <p14:creationId xmlns:p14="http://schemas.microsoft.com/office/powerpoint/2010/main" val="310057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wimming under water&#10;&#10;AI-generated content may be incorrect.">
            <a:extLst>
              <a:ext uri="{FF2B5EF4-FFF2-40B4-BE49-F238E27FC236}">
                <a16:creationId xmlns:a16="http://schemas.microsoft.com/office/drawing/2014/main" id="{605DC503-41E5-3156-8E38-4FC70E75B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22" y="489532"/>
            <a:ext cx="4851202" cy="48512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6144D9-2827-FA33-8F29-AF67635CCE5A}"/>
              </a:ext>
            </a:extLst>
          </p:cNvPr>
          <p:cNvSpPr txBox="1"/>
          <p:nvPr/>
        </p:nvSpPr>
        <p:spPr>
          <a:xfrm>
            <a:off x="245597" y="1284343"/>
            <a:ext cx="5151536" cy="378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99" dirty="0">
                <a:solidFill>
                  <a:schemeClr val="accent4">
                    <a:lumMod val="50000"/>
                  </a:schemeClr>
                </a:solidFill>
              </a:rPr>
              <a:t>Unheard-of fraction of coral reefs were  bleached in 2024 episode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8A5EF-04C8-D246-FCB0-074D5934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2511" y="1603721"/>
            <a:ext cx="11529333" cy="2308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B3FB66-8FB6-3075-01FF-E10562F1BFA2}"/>
              </a:ext>
            </a:extLst>
          </p:cNvPr>
          <p:cNvSpPr txBox="1"/>
          <p:nvPr/>
        </p:nvSpPr>
        <p:spPr>
          <a:xfrm>
            <a:off x="1" y="7366581"/>
            <a:ext cx="5397132" cy="4523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99" dirty="0">
                <a:solidFill>
                  <a:srgbClr val="FF0000"/>
                </a:solidFill>
              </a:rPr>
              <a:t>Color-coded map shows magnitude of 2024 damage to coral reefs </a:t>
            </a:r>
            <a:r>
              <a:rPr lang="en-US" sz="4799" dirty="0">
                <a:solidFill>
                  <a:srgbClr val="00B050"/>
                </a:solidFill>
              </a:rPr>
              <a:t>(land masses shown in gray) </a:t>
            </a:r>
          </a:p>
        </p:txBody>
      </p:sp>
      <p:pic>
        <p:nvPicPr>
          <p:cNvPr id="6" name="Picture 5" descr="A map of the north pole&#10;&#10;AI-generated content may be incorrect.">
            <a:extLst>
              <a:ext uri="{FF2B5EF4-FFF2-40B4-BE49-F238E27FC236}">
                <a16:creationId xmlns:a16="http://schemas.microsoft.com/office/drawing/2014/main" id="{902BD5FB-604B-325B-0BE2-BEA253145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180" y="6168969"/>
            <a:ext cx="18320846" cy="722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5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C1CB0F-FC5F-482C-13E0-144511B19FF3}"/>
              </a:ext>
            </a:extLst>
          </p:cNvPr>
          <p:cNvSpPr txBox="1"/>
          <p:nvPr/>
        </p:nvSpPr>
        <p:spPr>
          <a:xfrm>
            <a:off x="4974336" y="841248"/>
            <a:ext cx="13752576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In Summary: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611F9-EEA1-6817-05AC-86DA1222C419}"/>
              </a:ext>
            </a:extLst>
          </p:cNvPr>
          <p:cNvSpPr txBox="1"/>
          <p:nvPr/>
        </p:nvSpPr>
        <p:spPr>
          <a:xfrm>
            <a:off x="1938528" y="2340864"/>
            <a:ext cx="20336256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/>
              <a:t>Earth is warmed both by the Sun and by infrared radiation returned to Earth from greenhouse gases in atmosphere, predominantly carbon dioxide.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>
                <a:solidFill>
                  <a:srgbClr val="FF0000"/>
                </a:solidFill>
              </a:rPr>
              <a:t>Carbon dioxide released when fossil fuels are burned remains in the atmosphere for many decades and increases the global warming of Earth.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>
                <a:solidFill>
                  <a:srgbClr val="0070C0"/>
                </a:solidFill>
              </a:rPr>
              <a:t>Sophisticated climate models find no alternative explanation for ongoing warming.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n-US" sz="600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We are currently experiencing a number of adverse events from global climate change. </a:t>
            </a:r>
            <a:endParaRPr lang="en-US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0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3011</TotalTime>
  <Words>751</Words>
  <Application>Microsoft Office PowerPoint</Application>
  <PresentationFormat>Custom</PresentationFormat>
  <Paragraphs>90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Symbol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Brookhaven National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Vigdor</dc:creator>
  <cp:lastModifiedBy>Londergan, J. Timothy</cp:lastModifiedBy>
  <cp:revision>17</cp:revision>
  <cp:lastPrinted>2025-11-24T21:38:12Z</cp:lastPrinted>
  <dcterms:created xsi:type="dcterms:W3CDTF">2025-03-01T22:02:17Z</dcterms:created>
  <dcterms:modified xsi:type="dcterms:W3CDTF">2025-12-01T00:04:33Z</dcterms:modified>
</cp:coreProperties>
</file>